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6" r:id="rId2"/>
    <p:sldId id="259" r:id="rId3"/>
    <p:sldId id="257" r:id="rId4"/>
    <p:sldId id="260" r:id="rId5"/>
    <p:sldId id="306" r:id="rId6"/>
    <p:sldId id="303" r:id="rId7"/>
    <p:sldId id="258" r:id="rId8"/>
    <p:sldId id="291" r:id="rId9"/>
    <p:sldId id="293" r:id="rId10"/>
    <p:sldId id="308" r:id="rId11"/>
    <p:sldId id="292" r:id="rId12"/>
    <p:sldId id="307" r:id="rId13"/>
    <p:sldId id="296" r:id="rId14"/>
    <p:sldId id="294" r:id="rId15"/>
    <p:sldId id="297" r:id="rId16"/>
    <p:sldId id="295" r:id="rId17"/>
    <p:sldId id="304" r:id="rId18"/>
    <p:sldId id="309" r:id="rId19"/>
    <p:sldId id="283" r:id="rId20"/>
  </p:sldIdLst>
  <p:sldSz cx="12192000" cy="6858000"/>
  <p:notesSz cx="6858000" cy="9144000"/>
  <p:defaultTex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AB7AE"/>
    <a:srgbClr val="2F5597"/>
    <a:srgbClr val="A2A2A2"/>
    <a:srgbClr val="EBE9DC"/>
    <a:srgbClr val="540000"/>
    <a:srgbClr val="AD1C21"/>
    <a:srgbClr val="7B12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24" autoAdjust="0"/>
    <p:restoredTop sz="89928" autoAdjust="0"/>
  </p:normalViewPr>
  <p:slideViewPr>
    <p:cSldViewPr snapToGrid="0">
      <p:cViewPr varScale="1">
        <p:scale>
          <a:sx n="83" d="100"/>
          <a:sy n="83" d="100"/>
        </p:scale>
        <p:origin x="630"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83AA3F-A82B-43BF-B18C-5608A05C57EB}" type="datetimeFigureOut">
              <a:rPr lang="zh-CN" altLang="en-US" smtClean="0"/>
              <a:pPr/>
              <a:t>2019/6/1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530F0D-1A5A-4EA2-B28F-0EC912CB6BA5}" type="slidenum">
              <a:rPr lang="zh-CN" altLang="en-US" smtClean="0"/>
              <a:pPr/>
              <a:t>‹#›</a:t>
            </a:fld>
            <a:endParaRPr lang="zh-CN" altLang="en-US"/>
          </a:p>
        </p:txBody>
      </p:sp>
    </p:spTree>
    <p:extLst>
      <p:ext uri="{BB962C8B-B14F-4D97-AF65-F5344CB8AC3E}">
        <p14:creationId xmlns:p14="http://schemas.microsoft.com/office/powerpoint/2010/main" val="906666214"/>
      </p:ext>
    </p:extLst>
  </p:cSld>
  <p:clrMap bg1="lt1" tx1="dk1" bg2="lt2" tx2="dk2" accent1="accent1" accent2="accent2" accent3="accent3" accent4="accent4" accent5="accent5" accent6="accent6" hlink="hlink" folHlink="folHlink"/>
  <p:notesStyle>
    <a:lvl1pPr marL="0" algn="l" defTabSz="913765" rtl="0" eaLnBrk="1" latinLnBrk="0" hangingPunct="1">
      <a:defRPr sz="1200" kern="1200">
        <a:solidFill>
          <a:schemeClr val="tx1"/>
        </a:solidFill>
        <a:latin typeface="+mn-lt"/>
        <a:ea typeface="+mn-ea"/>
        <a:cs typeface="+mn-cs"/>
      </a:defRPr>
    </a:lvl1pPr>
    <a:lvl2pPr marL="457200" algn="l" defTabSz="913765" rtl="0" eaLnBrk="1" latinLnBrk="0" hangingPunct="1">
      <a:defRPr sz="1200" kern="1200">
        <a:solidFill>
          <a:schemeClr val="tx1"/>
        </a:solidFill>
        <a:latin typeface="+mn-lt"/>
        <a:ea typeface="+mn-ea"/>
        <a:cs typeface="+mn-cs"/>
      </a:defRPr>
    </a:lvl2pPr>
    <a:lvl3pPr marL="914400" algn="l" defTabSz="913765" rtl="0" eaLnBrk="1" latinLnBrk="0" hangingPunct="1">
      <a:defRPr sz="1200" kern="1200">
        <a:solidFill>
          <a:schemeClr val="tx1"/>
        </a:solidFill>
        <a:latin typeface="+mn-lt"/>
        <a:ea typeface="+mn-ea"/>
        <a:cs typeface="+mn-cs"/>
      </a:defRPr>
    </a:lvl3pPr>
    <a:lvl4pPr marL="1371600" algn="l" defTabSz="913765" rtl="0" eaLnBrk="1" latinLnBrk="0" hangingPunct="1">
      <a:defRPr sz="1200" kern="1200">
        <a:solidFill>
          <a:schemeClr val="tx1"/>
        </a:solidFill>
        <a:latin typeface="+mn-lt"/>
        <a:ea typeface="+mn-ea"/>
        <a:cs typeface="+mn-cs"/>
      </a:defRPr>
    </a:lvl4pPr>
    <a:lvl5pPr marL="1828800" algn="l" defTabSz="913765" rtl="0" eaLnBrk="1" latinLnBrk="0" hangingPunct="1">
      <a:defRPr sz="1200" kern="1200">
        <a:solidFill>
          <a:schemeClr val="tx1"/>
        </a:solidFill>
        <a:latin typeface="+mn-lt"/>
        <a:ea typeface="+mn-ea"/>
        <a:cs typeface="+mn-cs"/>
      </a:defRPr>
    </a:lvl5pPr>
    <a:lvl6pPr marL="2286000" algn="l" defTabSz="913765" rtl="0" eaLnBrk="1" latinLnBrk="0" hangingPunct="1">
      <a:defRPr sz="1200" kern="1200">
        <a:solidFill>
          <a:schemeClr val="tx1"/>
        </a:solidFill>
        <a:latin typeface="+mn-lt"/>
        <a:ea typeface="+mn-ea"/>
        <a:cs typeface="+mn-cs"/>
      </a:defRPr>
    </a:lvl6pPr>
    <a:lvl7pPr marL="2743200" algn="l" defTabSz="913765" rtl="0" eaLnBrk="1" latinLnBrk="0" hangingPunct="1">
      <a:defRPr sz="1200" kern="1200">
        <a:solidFill>
          <a:schemeClr val="tx1"/>
        </a:solidFill>
        <a:latin typeface="+mn-lt"/>
        <a:ea typeface="+mn-ea"/>
        <a:cs typeface="+mn-cs"/>
      </a:defRPr>
    </a:lvl7pPr>
    <a:lvl8pPr marL="3200400" algn="l" defTabSz="913765" rtl="0" eaLnBrk="1" latinLnBrk="0" hangingPunct="1">
      <a:defRPr sz="1200" kern="1200">
        <a:solidFill>
          <a:schemeClr val="tx1"/>
        </a:solidFill>
        <a:latin typeface="+mn-lt"/>
        <a:ea typeface="+mn-ea"/>
        <a:cs typeface="+mn-cs"/>
      </a:defRPr>
    </a:lvl8pPr>
    <a:lvl9pPr marL="3657600" algn="l" defTabSz="91376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smtClean="0"/>
              <a:t>亮亮图文旗舰店</a:t>
            </a:r>
            <a:r>
              <a:rPr lang="en-US" altLang="zh-CN" dirty="0" smtClean="0"/>
              <a:t>https://liangliangtuwen.tmall.com</a:t>
            </a:r>
            <a:endParaRPr lang="en-US" altLang="zh-CN" dirty="0"/>
          </a:p>
        </p:txBody>
      </p:sp>
    </p:spTree>
    <p:extLst>
      <p:ext uri="{BB962C8B-B14F-4D97-AF65-F5344CB8AC3E}">
        <p14:creationId xmlns:p14="http://schemas.microsoft.com/office/powerpoint/2010/main" val="1847785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pPr/>
              <a:t>3</a:t>
            </a:fld>
            <a:endParaRPr lang="zh-CN" altLang="en-US"/>
          </a:p>
        </p:txBody>
      </p:sp>
    </p:spTree>
    <p:extLst>
      <p:ext uri="{BB962C8B-B14F-4D97-AF65-F5344CB8AC3E}">
        <p14:creationId xmlns:p14="http://schemas.microsoft.com/office/powerpoint/2010/main" val="3808537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用的卷积核的大小分为为</a:t>
            </a:r>
            <a:r>
              <a:rPr lang="en-US" altLang="zh-CN" sz="1200" b="0" i="0" kern="1200" dirty="0" smtClean="0">
                <a:solidFill>
                  <a:schemeClr val="tx1"/>
                </a:solidFill>
                <a:effectLst/>
                <a:latin typeface="+mn-lt"/>
                <a:ea typeface="+mn-ea"/>
                <a:cs typeface="+mn-cs"/>
              </a:rPr>
              <a:t>9x9,</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1x1</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5x5</a:t>
            </a:r>
            <a:r>
              <a:rPr lang="zh-CN" altLang="en-US" sz="1200" b="0" i="0" kern="1200" dirty="0" smtClean="0">
                <a:solidFill>
                  <a:schemeClr val="tx1"/>
                </a:solidFill>
                <a:effectLst/>
                <a:latin typeface="+mn-lt"/>
                <a:ea typeface="+mn-ea"/>
                <a:cs typeface="+mn-cs"/>
              </a:rPr>
              <a:t>，前两个的输出特征个数分别为</a:t>
            </a:r>
            <a:r>
              <a:rPr lang="en-US" altLang="zh-CN" sz="1200" b="0" i="0" kern="1200" dirty="0" smtClean="0">
                <a:solidFill>
                  <a:schemeClr val="tx1"/>
                </a:solidFill>
                <a:effectLst/>
                <a:latin typeface="+mn-lt"/>
                <a:ea typeface="+mn-ea"/>
                <a:cs typeface="+mn-cs"/>
              </a:rPr>
              <a:t>64</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32</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pPr/>
              <a:t>8</a:t>
            </a:fld>
            <a:endParaRPr lang="zh-CN" altLang="en-US"/>
          </a:p>
        </p:txBody>
      </p:sp>
    </p:spTree>
    <p:extLst>
      <p:ext uri="{BB962C8B-B14F-4D97-AF65-F5344CB8AC3E}">
        <p14:creationId xmlns:p14="http://schemas.microsoft.com/office/powerpoint/2010/main" val="935684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FSRCNN</a:t>
            </a:r>
            <a:r>
              <a:rPr lang="zh-CN" altLang="en-US" dirty="0" smtClean="0"/>
              <a:t>是对之前</a:t>
            </a:r>
            <a:r>
              <a:rPr lang="en-US" altLang="zh-CN" dirty="0" smtClean="0"/>
              <a:t>SRCNN</a:t>
            </a:r>
            <a:r>
              <a:rPr lang="zh-CN" altLang="en-US" dirty="0" smtClean="0"/>
              <a:t>的改进，主要在三个方面：一是在最后使用了一个反卷积层放大尺寸，因此可以直接将原始的低分辨率图像输入到网络中，而不是像之前</a:t>
            </a:r>
            <a:r>
              <a:rPr lang="en-US" altLang="zh-CN" dirty="0" smtClean="0"/>
              <a:t>SRCNN</a:t>
            </a:r>
            <a:r>
              <a:rPr lang="zh-CN" altLang="en-US" dirty="0" smtClean="0"/>
              <a:t>那样需要先通过</a:t>
            </a:r>
            <a:r>
              <a:rPr lang="en-US" altLang="zh-CN" dirty="0" smtClean="0"/>
              <a:t>bicubic</a:t>
            </a:r>
            <a:r>
              <a:rPr lang="zh-CN" altLang="en-US" dirty="0" smtClean="0"/>
              <a:t>方法放大尺寸。二是改变特征维数，使用更小的卷积核和使用更多的映射层。三是可以共享其中的映射层，如果需要训练不同上采样倍率的模型，只需要</a:t>
            </a:r>
            <a:r>
              <a:rPr lang="en-US" altLang="zh-CN" dirty="0" smtClean="0"/>
              <a:t>fine-tuning</a:t>
            </a:r>
            <a:r>
              <a:rPr lang="zh-CN" altLang="en-US" dirty="0" smtClean="0"/>
              <a:t>最后的反卷积层。</a:t>
            </a:r>
            <a:endParaRPr lang="en-US" altLang="zh-CN" dirty="0" smtClean="0"/>
          </a:p>
          <a:p>
            <a:r>
              <a:rPr lang="zh-CN" altLang="en-US" dirty="0" smtClean="0"/>
              <a:t>由于</a:t>
            </a:r>
            <a:r>
              <a:rPr lang="en-US" altLang="zh-CN" dirty="0" smtClean="0"/>
              <a:t>FSRCNN</a:t>
            </a:r>
            <a:r>
              <a:rPr lang="zh-CN" altLang="en-US" dirty="0" smtClean="0"/>
              <a:t>不需要在网络外部进行放大图片尺寸的操作，同时通过添加收缩层和扩张层，将一个大层用一些小层来代替，因此</a:t>
            </a:r>
            <a:r>
              <a:rPr lang="en-US" altLang="zh-CN" dirty="0" smtClean="0"/>
              <a:t>FSRCNN</a:t>
            </a:r>
            <a:r>
              <a:rPr lang="zh-CN" altLang="en-US" dirty="0" smtClean="0"/>
              <a:t>与</a:t>
            </a:r>
            <a:r>
              <a:rPr lang="en-US" altLang="zh-CN" dirty="0" smtClean="0"/>
              <a:t>SRCNN</a:t>
            </a:r>
            <a:r>
              <a:rPr lang="zh-CN" altLang="en-US" dirty="0" smtClean="0"/>
              <a:t>相比有较大的速度提升。</a:t>
            </a:r>
            <a:endParaRPr lang="en-US" altLang="zh-CN" dirty="0" smtClean="0"/>
          </a:p>
          <a:p>
            <a:r>
              <a:rPr lang="zh-CN" altLang="en-US" sz="1200" b="1" i="0" kern="1200" dirty="0" smtClean="0">
                <a:solidFill>
                  <a:schemeClr val="tx1"/>
                </a:solidFill>
                <a:effectLst/>
                <a:latin typeface="+mn-lt"/>
                <a:ea typeface="+mn-ea"/>
                <a:cs typeface="+mn-cs"/>
              </a:rPr>
              <a:t>特征提取</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SRCNN</a:t>
            </a:r>
            <a:r>
              <a:rPr lang="zh-CN" altLang="en-US" sz="1200" b="0" i="0" kern="1200" dirty="0" smtClean="0">
                <a:solidFill>
                  <a:schemeClr val="tx1"/>
                </a:solidFill>
                <a:effectLst/>
                <a:latin typeface="+mn-lt"/>
                <a:ea typeface="+mn-ea"/>
                <a:cs typeface="+mn-cs"/>
              </a:rPr>
              <a:t>中针对的是插值后的低分辨率图像，选取的核大小为</a:t>
            </a:r>
            <a:r>
              <a:rPr lang="en-US" altLang="zh-CN" sz="1200" b="0" i="0" kern="1200" dirty="0" smtClean="0">
                <a:solidFill>
                  <a:srgbClr val="0070C0"/>
                </a:solidFill>
                <a:effectLst/>
                <a:latin typeface="+mn-lt"/>
                <a:ea typeface="+mn-ea"/>
                <a:cs typeface="+mn-cs"/>
              </a:rPr>
              <a:t>9×9</a:t>
            </a:r>
            <a:r>
              <a:rPr lang="zh-CN" altLang="en-US" sz="1200" b="0" i="0" kern="1200" dirty="0" smtClean="0">
                <a:solidFill>
                  <a:schemeClr val="tx1"/>
                </a:solidFill>
                <a:effectLst/>
                <a:latin typeface="+mn-lt"/>
                <a:ea typeface="+mn-ea"/>
                <a:cs typeface="+mn-cs"/>
              </a:rPr>
              <a:t>，这里直接是对原始的低分辨率图像进行操作，因此可以选小一点，设置为</a:t>
            </a:r>
            <a:r>
              <a:rPr lang="en-US" altLang="zh-CN" sz="1200" b="0" i="0" kern="1200" dirty="0" smtClean="0">
                <a:solidFill>
                  <a:schemeClr val="tx1"/>
                </a:solidFill>
                <a:effectLst/>
                <a:latin typeface="+mn-lt"/>
                <a:ea typeface="+mn-ea"/>
                <a:cs typeface="+mn-cs"/>
              </a:rPr>
              <a:t>5×5</a:t>
            </a:r>
          </a:p>
          <a:p>
            <a:r>
              <a:rPr lang="zh-CN" altLang="en-US" sz="1200" b="0" i="0" kern="1200" dirty="0" smtClean="0">
                <a:solidFill>
                  <a:schemeClr val="tx1"/>
                </a:solidFill>
                <a:effectLst/>
                <a:latin typeface="+mn-lt"/>
                <a:ea typeface="+mn-ea"/>
                <a:cs typeface="+mn-cs"/>
              </a:rPr>
              <a:t>收缩：通过应用</a:t>
            </a:r>
            <a:r>
              <a:rPr lang="en-US" altLang="zh-CN" sz="1200" b="0" i="0" kern="1200" dirty="0" smtClean="0">
                <a:solidFill>
                  <a:schemeClr val="tx1"/>
                </a:solidFill>
                <a:effectLst/>
                <a:latin typeface="+mn-lt"/>
                <a:ea typeface="+mn-ea"/>
                <a:cs typeface="+mn-cs"/>
              </a:rPr>
              <a:t>1×1</a:t>
            </a:r>
            <a:r>
              <a:rPr lang="zh-CN" altLang="en-US" sz="1200" b="0" i="0" kern="1200" dirty="0" smtClean="0">
                <a:solidFill>
                  <a:schemeClr val="tx1"/>
                </a:solidFill>
                <a:effectLst/>
                <a:latin typeface="+mn-lt"/>
                <a:ea typeface="+mn-ea"/>
                <a:cs typeface="+mn-cs"/>
              </a:rPr>
              <a:t>的卷积核进行降维，减少网络的参数，降低计算复杂度。</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SRCNN</a:t>
            </a:r>
            <a:r>
              <a:rPr lang="zh-CN" altLang="en-US" sz="1200" b="0" i="0" kern="1200" dirty="0" smtClean="0">
                <a:solidFill>
                  <a:schemeClr val="tx1"/>
                </a:solidFill>
                <a:effectLst/>
                <a:latin typeface="+mn-lt"/>
                <a:ea typeface="+mn-ea"/>
                <a:cs typeface="+mn-cs"/>
              </a:rPr>
              <a:t>中，采用的是</a:t>
            </a:r>
            <a:r>
              <a:rPr lang="en-US" altLang="zh-CN" sz="1200" b="0" i="0" kern="1200" dirty="0" smtClean="0">
                <a:solidFill>
                  <a:schemeClr val="tx1"/>
                </a:solidFill>
                <a:effectLst/>
                <a:latin typeface="+mn-lt"/>
                <a:ea typeface="+mn-ea"/>
                <a:cs typeface="+mn-cs"/>
              </a:rPr>
              <a:t>5×5</a:t>
            </a:r>
            <a:r>
              <a:rPr lang="zh-CN" altLang="en-US" sz="1200" b="0" i="0" kern="1200" dirty="0" smtClean="0">
                <a:solidFill>
                  <a:schemeClr val="tx1"/>
                </a:solidFill>
                <a:effectLst/>
                <a:latin typeface="+mn-lt"/>
                <a:ea typeface="+mn-ea"/>
                <a:cs typeface="+mn-cs"/>
              </a:rPr>
              <a:t>的卷积核，但是</a:t>
            </a:r>
            <a:r>
              <a:rPr lang="en-US" altLang="zh-CN" sz="1200" b="0" i="0" kern="1200" dirty="0" smtClean="0">
                <a:solidFill>
                  <a:schemeClr val="tx1"/>
                </a:solidFill>
                <a:effectLst/>
                <a:latin typeface="+mn-lt"/>
                <a:ea typeface="+mn-ea"/>
                <a:cs typeface="+mn-cs"/>
              </a:rPr>
              <a:t>5×5</a:t>
            </a:r>
            <a:r>
              <a:rPr lang="zh-CN" altLang="en-US" sz="1200" b="0" i="0" kern="1200" dirty="0" smtClean="0">
                <a:solidFill>
                  <a:schemeClr val="tx1"/>
                </a:solidFill>
                <a:effectLst/>
                <a:latin typeface="+mn-lt"/>
                <a:ea typeface="+mn-ea"/>
                <a:cs typeface="+mn-cs"/>
              </a:rPr>
              <a:t>的卷积核计算量会比较大。用两个串联的</a:t>
            </a:r>
            <a:r>
              <a:rPr lang="en-US" altLang="zh-CN" sz="1200" b="0" i="0" kern="1200" dirty="0" smtClean="0">
                <a:solidFill>
                  <a:schemeClr val="tx1"/>
                </a:solidFill>
                <a:effectLst/>
                <a:latin typeface="+mn-lt"/>
                <a:ea typeface="+mn-ea"/>
                <a:cs typeface="+mn-cs"/>
              </a:rPr>
              <a:t>3×3</a:t>
            </a:r>
            <a:r>
              <a:rPr lang="zh-CN" altLang="en-US" sz="1200" b="0" i="0" kern="1200" dirty="0" smtClean="0">
                <a:solidFill>
                  <a:schemeClr val="tx1"/>
                </a:solidFill>
                <a:effectLst/>
                <a:latin typeface="+mn-lt"/>
                <a:ea typeface="+mn-ea"/>
                <a:cs typeface="+mn-cs"/>
              </a:rPr>
              <a:t>的卷积核可以替代一个</a:t>
            </a:r>
            <a:r>
              <a:rPr lang="en-US" altLang="zh-CN" sz="1200" b="0" i="0" kern="1200" dirty="0" smtClean="0">
                <a:solidFill>
                  <a:schemeClr val="tx1"/>
                </a:solidFill>
                <a:effectLst/>
                <a:latin typeface="+mn-lt"/>
                <a:ea typeface="+mn-ea"/>
                <a:cs typeface="+mn-cs"/>
              </a:rPr>
              <a:t>5×5</a:t>
            </a:r>
            <a:r>
              <a:rPr lang="zh-CN" altLang="en-US" sz="1200" b="0" i="0" kern="1200" dirty="0" smtClean="0">
                <a:solidFill>
                  <a:schemeClr val="tx1"/>
                </a:solidFill>
                <a:effectLst/>
                <a:latin typeface="+mn-lt"/>
                <a:ea typeface="+mn-ea"/>
                <a:cs typeface="+mn-cs"/>
              </a:rPr>
              <a:t>的卷积核，同时两个串联的小卷积核需要的参数</a:t>
            </a:r>
            <a:r>
              <a:rPr lang="en-US" altLang="zh-CN" sz="1200" b="0" i="0" kern="1200" dirty="0" smtClean="0">
                <a:solidFill>
                  <a:schemeClr val="tx1"/>
                </a:solidFill>
                <a:effectLst/>
                <a:latin typeface="+mn-lt"/>
                <a:ea typeface="+mn-ea"/>
                <a:cs typeface="+mn-cs"/>
              </a:rPr>
              <a:t>3×3×2=18</a:t>
            </a:r>
            <a:r>
              <a:rPr lang="zh-CN" altLang="en-US" sz="1200" b="0" i="0" kern="1200" dirty="0" smtClean="0">
                <a:solidFill>
                  <a:schemeClr val="tx1"/>
                </a:solidFill>
                <a:effectLst/>
                <a:latin typeface="+mn-lt"/>
                <a:ea typeface="+mn-ea"/>
                <a:cs typeface="+mn-cs"/>
              </a:rPr>
              <a:t>比一个大卷积核</a:t>
            </a:r>
            <a:r>
              <a:rPr lang="en-US" altLang="zh-CN" sz="1200" b="0" i="0" kern="1200" dirty="0" smtClean="0">
                <a:solidFill>
                  <a:schemeClr val="tx1"/>
                </a:solidFill>
                <a:effectLst/>
                <a:latin typeface="+mn-lt"/>
                <a:ea typeface="+mn-ea"/>
                <a:cs typeface="+mn-cs"/>
              </a:rPr>
              <a:t>5×5=25</a:t>
            </a:r>
            <a:r>
              <a:rPr lang="zh-CN" altLang="en-US" sz="1200" b="0" i="0" kern="1200" dirty="0" smtClean="0">
                <a:solidFill>
                  <a:schemeClr val="tx1"/>
                </a:solidFill>
                <a:effectLst/>
                <a:latin typeface="+mn-lt"/>
                <a:ea typeface="+mn-ea"/>
                <a:cs typeface="+mn-cs"/>
              </a:rPr>
              <a:t>的参数要小。扩张：作者发现低维度的特征带来的重建效果不是太好，因此应用</a:t>
            </a:r>
            <a:r>
              <a:rPr lang="en-US" altLang="zh-CN" sz="1200" b="0" i="0" kern="1200" dirty="0" smtClean="0">
                <a:solidFill>
                  <a:schemeClr val="tx1"/>
                </a:solidFill>
                <a:effectLst/>
                <a:latin typeface="+mn-lt"/>
                <a:ea typeface="+mn-ea"/>
                <a:cs typeface="+mn-cs"/>
              </a:rPr>
              <a:t>1×1</a:t>
            </a:r>
            <a:r>
              <a:rPr lang="zh-CN" altLang="en-US" sz="1200" b="0" i="0" kern="1200" dirty="0" smtClean="0">
                <a:solidFill>
                  <a:schemeClr val="tx1"/>
                </a:solidFill>
                <a:effectLst/>
                <a:latin typeface="+mn-lt"/>
                <a:ea typeface="+mn-ea"/>
                <a:cs typeface="+mn-cs"/>
              </a:rPr>
              <a:t>的卷积核进行扩维，相当于收缩的逆过程。反卷积层：可以堪称是卷积层的逆操作，如果步长为</a:t>
            </a:r>
            <a:r>
              <a:rPr lang="en-US" altLang="zh-CN" sz="1200" b="0" i="0" kern="1200" dirty="0" smtClean="0">
                <a:solidFill>
                  <a:schemeClr val="tx1"/>
                </a:solidFill>
                <a:effectLst/>
                <a:latin typeface="+mn-lt"/>
                <a:ea typeface="+mn-ea"/>
                <a:cs typeface="+mn-cs"/>
              </a:rPr>
              <a:t>n</a:t>
            </a:r>
            <a:r>
              <a:rPr lang="zh-CN" altLang="en-US" sz="1200" b="0" i="0" kern="1200" dirty="0" smtClean="0">
                <a:solidFill>
                  <a:schemeClr val="tx1"/>
                </a:solidFill>
                <a:effectLst/>
                <a:latin typeface="+mn-lt"/>
                <a:ea typeface="+mn-ea"/>
                <a:cs typeface="+mn-cs"/>
              </a:rPr>
              <a:t>，那么尺寸放大</a:t>
            </a:r>
            <a:r>
              <a:rPr lang="en-US" altLang="zh-CN" sz="1200" b="0" i="0" kern="1200" dirty="0" smtClean="0">
                <a:solidFill>
                  <a:schemeClr val="tx1"/>
                </a:solidFill>
                <a:effectLst/>
                <a:latin typeface="+mn-lt"/>
                <a:ea typeface="+mn-ea"/>
                <a:cs typeface="+mn-cs"/>
              </a:rPr>
              <a:t>n</a:t>
            </a:r>
            <a:r>
              <a:rPr lang="zh-CN" altLang="en-US" sz="1200" b="0" i="0" kern="1200" dirty="0" smtClean="0">
                <a:solidFill>
                  <a:schemeClr val="tx1"/>
                </a:solidFill>
                <a:effectLst/>
                <a:latin typeface="+mn-lt"/>
                <a:ea typeface="+mn-ea"/>
                <a:cs typeface="+mn-cs"/>
              </a:rPr>
              <a:t>倍，实现了上采样的操作。</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endParaRPr lang="zh-CN" altLang="en-US" dirty="0" smtClean="0"/>
          </a:p>
        </p:txBody>
      </p:sp>
      <p:sp>
        <p:nvSpPr>
          <p:cNvPr id="4" name="灯片编号占位符 3"/>
          <p:cNvSpPr>
            <a:spLocks noGrp="1"/>
          </p:cNvSpPr>
          <p:nvPr>
            <p:ph type="sldNum" sz="quarter" idx="10"/>
          </p:nvPr>
        </p:nvSpPr>
        <p:spPr/>
        <p:txBody>
          <a:bodyPr/>
          <a:lstStyle/>
          <a:p>
            <a:fld id="{CB530F0D-1A5A-4EA2-B28F-0EC912CB6BA5}" type="slidenum">
              <a:rPr lang="zh-CN" altLang="en-US" smtClean="0"/>
              <a:pPr/>
              <a:t>10</a:t>
            </a:fld>
            <a:endParaRPr lang="zh-CN" altLang="en-US"/>
          </a:p>
        </p:txBody>
      </p:sp>
    </p:spTree>
    <p:extLst>
      <p:ext uri="{BB962C8B-B14F-4D97-AF65-F5344CB8AC3E}">
        <p14:creationId xmlns:p14="http://schemas.microsoft.com/office/powerpoint/2010/main" val="1510514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将经过插值得到的目标尺寸的图片与经过网络得到的特征进行相加，得到最终的网络输出。采用</a:t>
            </a:r>
            <a:r>
              <a:rPr lang="en-US" altLang="zh-CN" dirty="0" err="1" smtClean="0"/>
              <a:t>resnet</a:t>
            </a:r>
            <a:r>
              <a:rPr lang="zh-CN" altLang="en-US" dirty="0" smtClean="0"/>
              <a:t>：由于输入的低频图片与预期输出的高分辨率的图片包含的低频信息基本是相似的，训练时带上这些信息会增加额外的很多时间，我们只需要学习出高频部分残差即可。</a:t>
            </a:r>
            <a:endParaRPr lang="en-US" altLang="zh-CN" dirty="0" smtClean="0"/>
          </a:p>
          <a:p>
            <a:r>
              <a:rPr lang="zh-CN" altLang="en-US" dirty="0" smtClean="0"/>
              <a:t>上图中显示经过多层卷积操作之后，残差网络学习到的信息时稀疏的，并且大多是</a:t>
            </a:r>
            <a:r>
              <a:rPr lang="en-US" altLang="zh-CN" dirty="0" smtClean="0"/>
              <a:t>0</a:t>
            </a:r>
            <a:r>
              <a:rPr lang="zh-CN" altLang="en-US" dirty="0" smtClean="0"/>
              <a:t>或者比较小的值，这些大大提高了网络训练的效率和收敛的速度。</a:t>
            </a:r>
            <a:endParaRPr lang="en-US" altLang="zh-CN" dirty="0" smtClean="0"/>
          </a:p>
          <a:p>
            <a:r>
              <a:rPr lang="zh-CN" altLang="en-US" dirty="0" smtClean="0"/>
              <a:t>此外，在此网络中，采用的是</a:t>
            </a:r>
            <a:r>
              <a:rPr lang="en-US" altLang="zh-CN" dirty="0" smtClean="0"/>
              <a:t>3</a:t>
            </a:r>
            <a:r>
              <a:rPr lang="zh-CN" altLang="en-US" dirty="0" smtClean="0"/>
              <a:t>乘</a:t>
            </a:r>
            <a:r>
              <a:rPr lang="en-US" altLang="zh-CN" dirty="0" smtClean="0"/>
              <a:t>3</a:t>
            </a:r>
            <a:r>
              <a:rPr lang="zh-CN" altLang="en-US" dirty="0" smtClean="0"/>
              <a:t>的卷积核，减少了参数，加深网络</a:t>
            </a:r>
            <a:r>
              <a:rPr lang="en-US" altLang="zh-CN" dirty="0" smtClean="0"/>
              <a:t>20</a:t>
            </a:r>
            <a:r>
              <a:rPr lang="zh-CN" altLang="en-US" dirty="0" smtClean="0"/>
              <a:t>层。</a:t>
            </a:r>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pPr/>
              <a:t>11</a:t>
            </a:fld>
            <a:endParaRPr lang="zh-CN" altLang="en-US"/>
          </a:p>
        </p:txBody>
      </p:sp>
    </p:spTree>
    <p:extLst>
      <p:ext uri="{BB962C8B-B14F-4D97-AF65-F5344CB8AC3E}">
        <p14:creationId xmlns:p14="http://schemas.microsoft.com/office/powerpoint/2010/main" val="3189393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使用</a:t>
            </a:r>
            <a:r>
              <a:rPr lang="en-US" altLang="zh-CN" sz="1200" b="0" i="0" kern="1200" dirty="0" smtClean="0">
                <a:solidFill>
                  <a:schemeClr val="tx1"/>
                </a:solidFill>
                <a:effectLst/>
                <a:latin typeface="+mn-lt"/>
                <a:ea typeface="+mn-ea"/>
                <a:cs typeface="+mn-cs"/>
              </a:rPr>
              <a:t>CNN</a:t>
            </a:r>
            <a:r>
              <a:rPr lang="zh-CN" altLang="en-US" sz="1200" b="0" i="0" kern="1200" dirty="0" smtClean="0">
                <a:solidFill>
                  <a:schemeClr val="tx1"/>
                </a:solidFill>
                <a:effectLst/>
                <a:latin typeface="+mn-lt"/>
                <a:ea typeface="+mn-ea"/>
                <a:cs typeface="+mn-cs"/>
              </a:rPr>
              <a:t>来解决高清问题时，对图像高清化的评价方式是将</a:t>
            </a:r>
            <a:r>
              <a:rPr lang="en-US" altLang="zh-CN" sz="1200" b="0" i="0" kern="1200" dirty="0" smtClean="0">
                <a:solidFill>
                  <a:schemeClr val="tx1"/>
                </a:solidFill>
                <a:effectLst/>
                <a:latin typeface="+mn-lt"/>
                <a:ea typeface="+mn-ea"/>
                <a:cs typeface="+mn-cs"/>
              </a:rPr>
              <a:t>CNN</a:t>
            </a:r>
            <a:r>
              <a:rPr lang="zh-CN" altLang="en-US" sz="1200" b="0" i="0" kern="1200" dirty="0" smtClean="0">
                <a:solidFill>
                  <a:schemeClr val="tx1"/>
                </a:solidFill>
                <a:effectLst/>
                <a:latin typeface="+mn-lt"/>
                <a:ea typeface="+mn-ea"/>
                <a:cs typeface="+mn-cs"/>
              </a:rPr>
              <a:t>生成模型产生的图像和实际图像以像素为单位计算损失函数（一般为欧式距离）。此损失函数得到的模型捕捉到的只是像素级别的规律，其泛化能力相对较弱。而感知损失，则是指将</a:t>
            </a:r>
            <a:r>
              <a:rPr lang="en-US" altLang="zh-CN" sz="1200" b="0" i="0" kern="1200" dirty="0" smtClean="0">
                <a:solidFill>
                  <a:schemeClr val="tx1"/>
                </a:solidFill>
                <a:effectLst/>
                <a:latin typeface="+mn-lt"/>
                <a:ea typeface="+mn-ea"/>
                <a:cs typeface="+mn-cs"/>
              </a:rPr>
              <a:t>CNN</a:t>
            </a:r>
            <a:r>
              <a:rPr lang="zh-CN" altLang="en-US" sz="1200" b="0" i="0" kern="1200" dirty="0" smtClean="0">
                <a:solidFill>
                  <a:schemeClr val="tx1"/>
                </a:solidFill>
                <a:effectLst/>
                <a:latin typeface="+mn-lt"/>
                <a:ea typeface="+mn-ea"/>
                <a:cs typeface="+mn-cs"/>
              </a:rPr>
              <a:t>生成模型和实际图像都输入到某个训练好的网络中，得到这两张图像在该训练好的网络上某几层的激活值，在激活值上计算损失函数。</a:t>
            </a:r>
            <a:endParaRPr lang="en-US" altLang="zh-CN" dirty="0" smtClean="0"/>
          </a:p>
          <a:p>
            <a:r>
              <a:rPr lang="zh-CN" altLang="en-US" dirty="0" smtClean="0"/>
              <a:t>该网络本是用于快速图像风格转换。在这个结构中，需要训练左侧的</a:t>
            </a:r>
            <a:r>
              <a:rPr lang="en-US" altLang="zh-CN" dirty="0" smtClean="0"/>
              <a:t>Transform</a:t>
            </a:r>
            <a:r>
              <a:rPr lang="zh-CN" altLang="en-US" dirty="0" smtClean="0"/>
              <a:t>网络来生成图像，将生成的图像</a:t>
            </a:r>
            <a:r>
              <a:rPr lang="en-US" altLang="zh-CN" dirty="0" smtClean="0"/>
              <a:t>Y</a:t>
            </a:r>
            <a:r>
              <a:rPr lang="zh-CN" altLang="en-US" dirty="0" smtClean="0"/>
              <a:t>和内容图像与风格图像共同输入进右侧已经训练好的</a:t>
            </a:r>
            <a:r>
              <a:rPr lang="en-US" altLang="zh-CN" dirty="0" smtClean="0"/>
              <a:t>VGG</a:t>
            </a:r>
            <a:r>
              <a:rPr lang="zh-CN" altLang="en-US" dirty="0" smtClean="0"/>
              <a:t>网络中得到损失值</a:t>
            </a:r>
            <a:r>
              <a:rPr lang="zh-CN" altLang="en-US" dirty="0" smtClean="0">
                <a:solidFill>
                  <a:srgbClr val="0070C0"/>
                </a:solidFill>
              </a:rPr>
              <a:t>。如果去掉风格图像，将内容图像变为高清图像，将输入改为低清图像，那么这个网络就可以用于解决图像超清问题了。</a:t>
            </a:r>
            <a:endParaRPr lang="zh-CN" altLang="en-US" dirty="0">
              <a:solidFill>
                <a:srgbClr val="0070C0"/>
              </a:solidFill>
            </a:endParaRPr>
          </a:p>
        </p:txBody>
      </p:sp>
      <p:sp>
        <p:nvSpPr>
          <p:cNvPr id="4" name="灯片编号占位符 3"/>
          <p:cNvSpPr>
            <a:spLocks noGrp="1"/>
          </p:cNvSpPr>
          <p:nvPr>
            <p:ph type="sldNum" sz="quarter" idx="10"/>
          </p:nvPr>
        </p:nvSpPr>
        <p:spPr/>
        <p:txBody>
          <a:bodyPr/>
          <a:lstStyle/>
          <a:p>
            <a:fld id="{CB530F0D-1A5A-4EA2-B28F-0EC912CB6BA5}" type="slidenum">
              <a:rPr lang="zh-CN" altLang="en-US" smtClean="0"/>
              <a:pPr/>
              <a:t>12</a:t>
            </a:fld>
            <a:endParaRPr lang="zh-CN" altLang="en-US"/>
          </a:p>
        </p:txBody>
      </p:sp>
    </p:spTree>
    <p:extLst>
      <p:ext uri="{BB962C8B-B14F-4D97-AF65-F5344CB8AC3E}">
        <p14:creationId xmlns:p14="http://schemas.microsoft.com/office/powerpoint/2010/main" val="3916610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pPr/>
              <a:t>17</a:t>
            </a:fld>
            <a:endParaRPr lang="zh-CN" altLang="en-US"/>
          </a:p>
        </p:txBody>
      </p:sp>
    </p:spTree>
    <p:extLst>
      <p:ext uri="{BB962C8B-B14F-4D97-AF65-F5344CB8AC3E}">
        <p14:creationId xmlns:p14="http://schemas.microsoft.com/office/powerpoint/2010/main" val="901025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7"/>
            <a:ext cx="9144000" cy="1655763"/>
          </a:xfrm>
        </p:spPr>
        <p:txBody>
          <a:bodyPr/>
          <a:lstStyle>
            <a:lvl1pPr marL="0" indent="0" algn="ctr">
              <a:buNone/>
              <a:defRPr sz="2400"/>
            </a:lvl1pPr>
            <a:lvl2pPr marL="457200" indent="0" algn="ctr">
              <a:buNone/>
              <a:defRPr sz="2000"/>
            </a:lvl2pPr>
            <a:lvl3pPr marL="914400" indent="0" algn="ctr">
              <a:buNone/>
              <a:defRPr sz="19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71AB7A37-B852-49AB-B2E2-96296AB21F67}" type="datetimeFigureOut">
              <a:rPr lang="zh-CN" altLang="en-US" smtClean="0"/>
              <a:pPr/>
              <a:t>2019/6/1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8F8D02-9041-4C59-BC62-13DE0E5C6713}"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1AB7A37-B852-49AB-B2E2-96296AB21F67}" type="datetimeFigureOut">
              <a:rPr lang="zh-CN" altLang="en-US" smtClean="0"/>
              <a:pPr/>
              <a:t>2019/6/1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8F8D02-9041-4C59-BC62-13DE0E5C6713}"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2" y="365127"/>
            <a:ext cx="2628900" cy="5811839"/>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2" y="365127"/>
            <a:ext cx="7734300" cy="581183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1AB7A37-B852-49AB-B2E2-96296AB21F67}" type="datetimeFigureOut">
              <a:rPr lang="zh-CN" altLang="en-US" smtClean="0"/>
              <a:pPr/>
              <a:t>2019/6/1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8F8D02-9041-4C59-BC62-13DE0E5C6713}"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1AB7A37-B852-49AB-B2E2-96296AB21F67}" type="datetimeFigureOut">
              <a:rPr lang="zh-CN" altLang="en-US" smtClean="0"/>
              <a:pPr/>
              <a:t>2019/6/1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8F8D02-9041-4C59-BC62-13DE0E5C6713}"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1"/>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9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71AB7A37-B852-49AB-B2E2-96296AB21F67}" type="datetimeFigureOut">
              <a:rPr lang="zh-CN" altLang="en-US" smtClean="0"/>
              <a:pPr/>
              <a:t>2019/6/1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8F8D02-9041-4C59-BC62-13DE0E5C6713}"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1AB7A37-B852-49AB-B2E2-96296AB21F67}" type="datetimeFigureOut">
              <a:rPr lang="zh-CN" altLang="en-US" smtClean="0"/>
              <a:pPr/>
              <a:t>2019/6/1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88F8D02-9041-4C59-BC62-13DE0E5C6713}"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9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9"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2" y="1681163"/>
            <a:ext cx="5183188" cy="823912"/>
          </a:xfrm>
        </p:spPr>
        <p:txBody>
          <a:bodyPr anchor="b"/>
          <a:lstStyle>
            <a:lvl1pPr marL="0" indent="0">
              <a:buNone/>
              <a:defRPr sz="2400" b="1"/>
            </a:lvl1pPr>
            <a:lvl2pPr marL="457200" indent="0">
              <a:buNone/>
              <a:defRPr sz="2000" b="1"/>
            </a:lvl2pPr>
            <a:lvl3pPr marL="914400" indent="0">
              <a:buNone/>
              <a:defRPr sz="19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2"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71AB7A37-B852-49AB-B2E2-96296AB21F67}" type="datetimeFigureOut">
              <a:rPr lang="zh-CN" altLang="en-US" smtClean="0"/>
              <a:pPr/>
              <a:t>2019/6/1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88F8D02-9041-4C59-BC62-13DE0E5C6713}"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1AB7A37-B852-49AB-B2E2-96296AB21F67}" type="datetimeFigureOut">
              <a:rPr lang="zh-CN" altLang="en-US" smtClean="0"/>
              <a:pPr/>
              <a:t>2019/6/1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88F8D02-9041-4C59-BC62-13DE0E5C6713}"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1AB7A37-B852-49AB-B2E2-96296AB21F67}" type="datetimeFigureOut">
              <a:rPr lang="zh-CN" altLang="en-US" smtClean="0"/>
              <a:pPr/>
              <a:t>2019/6/1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88F8D02-9041-4C59-BC62-13DE0E5C6713}"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2"/>
            <a:ext cx="3932237" cy="3811588"/>
          </a:xfrm>
        </p:spPr>
        <p:txBody>
          <a:bodyPr/>
          <a:lstStyle>
            <a:lvl1pPr marL="0" indent="0">
              <a:buNone/>
              <a:defRPr sz="1600"/>
            </a:lvl1pPr>
            <a:lvl2pPr marL="457200" indent="0">
              <a:buNone/>
              <a:defRPr sz="1500"/>
            </a:lvl2pPr>
            <a:lvl3pPr marL="914400" indent="0">
              <a:buNone/>
              <a:defRPr sz="1200"/>
            </a:lvl3pPr>
            <a:lvl4pPr marL="1371600" indent="0">
              <a:buNone/>
              <a:defRPr sz="1100"/>
            </a:lvl4pPr>
            <a:lvl5pPr marL="1828800" indent="0">
              <a:buNone/>
              <a:defRPr sz="1100"/>
            </a:lvl5pPr>
            <a:lvl6pPr marL="2286000" indent="0">
              <a:buNone/>
              <a:defRPr sz="1100"/>
            </a:lvl6pPr>
            <a:lvl7pPr marL="2743200" indent="0">
              <a:buNone/>
              <a:defRPr sz="1100"/>
            </a:lvl7pPr>
            <a:lvl8pPr marL="3200400" indent="0">
              <a:buNone/>
              <a:defRPr sz="1100"/>
            </a:lvl8pPr>
            <a:lvl9pPr marL="3657600" indent="0">
              <a:buNone/>
              <a:defRPr sz="11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71AB7A37-B852-49AB-B2E2-96296AB21F67}" type="datetimeFigureOut">
              <a:rPr lang="zh-CN" altLang="en-US" smtClean="0"/>
              <a:pPr/>
              <a:t>2019/6/1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88F8D02-9041-4C59-BC62-13DE0E5C6713}"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8"/>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2"/>
            <a:ext cx="3932237" cy="3811588"/>
          </a:xfrm>
        </p:spPr>
        <p:txBody>
          <a:bodyPr/>
          <a:lstStyle>
            <a:lvl1pPr marL="0" indent="0">
              <a:buNone/>
              <a:defRPr sz="1600"/>
            </a:lvl1pPr>
            <a:lvl2pPr marL="457200" indent="0">
              <a:buNone/>
              <a:defRPr sz="1500"/>
            </a:lvl2pPr>
            <a:lvl3pPr marL="914400" indent="0">
              <a:buNone/>
              <a:defRPr sz="1200"/>
            </a:lvl3pPr>
            <a:lvl4pPr marL="1371600" indent="0">
              <a:buNone/>
              <a:defRPr sz="1100"/>
            </a:lvl4pPr>
            <a:lvl5pPr marL="1828800" indent="0">
              <a:buNone/>
              <a:defRPr sz="1100"/>
            </a:lvl5pPr>
            <a:lvl6pPr marL="2286000" indent="0">
              <a:buNone/>
              <a:defRPr sz="1100"/>
            </a:lvl6pPr>
            <a:lvl7pPr marL="2743200" indent="0">
              <a:buNone/>
              <a:defRPr sz="1100"/>
            </a:lvl7pPr>
            <a:lvl8pPr marL="3200400" indent="0">
              <a:buNone/>
              <a:defRPr sz="1100"/>
            </a:lvl8pPr>
            <a:lvl9pPr marL="3657600" indent="0">
              <a:buNone/>
              <a:defRPr sz="11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71AB7A37-B852-49AB-B2E2-96296AB21F67}" type="datetimeFigureOut">
              <a:rPr lang="zh-CN" altLang="en-US" smtClean="0"/>
              <a:pPr/>
              <a:t>2019/6/1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88F8D02-9041-4C59-BC62-13DE0E5C6713}"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36" tIns="45718" rIns="91436" bIns="45718"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9"/>
          </a:xfrm>
          <a:prstGeom prst="rect">
            <a:avLst/>
          </a:prstGeom>
        </p:spPr>
        <p:txBody>
          <a:bodyPr vert="horz" lIns="91436" tIns="45718" rIns="91436" bIns="45718"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2"/>
            <a:ext cx="2743200" cy="365125"/>
          </a:xfrm>
          <a:prstGeom prst="rect">
            <a:avLst/>
          </a:prstGeom>
        </p:spPr>
        <p:txBody>
          <a:bodyPr vert="horz" lIns="91436" tIns="45718" rIns="91436" bIns="45718" rtlCol="0" anchor="ctr"/>
          <a:lstStyle>
            <a:lvl1pPr algn="l">
              <a:defRPr sz="1200">
                <a:solidFill>
                  <a:schemeClr val="tx1">
                    <a:tint val="75000"/>
                  </a:schemeClr>
                </a:solidFill>
              </a:defRPr>
            </a:lvl1pPr>
          </a:lstStyle>
          <a:p>
            <a:fld id="{71AB7A37-B852-49AB-B2E2-96296AB21F67}" type="datetimeFigureOut">
              <a:rPr lang="zh-CN" altLang="en-US" smtClean="0"/>
              <a:pPr/>
              <a:t>2019/6/1</a:t>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36" tIns="45718" rIns="91436" bIns="45718"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36" tIns="45718" rIns="91436" bIns="45718" rtlCol="0" anchor="ctr"/>
          <a:lstStyle>
            <a:lvl1pPr algn="r">
              <a:defRPr sz="1200">
                <a:solidFill>
                  <a:schemeClr val="tx1">
                    <a:tint val="75000"/>
                  </a:schemeClr>
                </a:solidFill>
              </a:defRPr>
            </a:lvl1pPr>
          </a:lstStyle>
          <a:p>
            <a:fld id="{888F8D02-9041-4C59-BC62-13DE0E5C6713}"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0.png"/></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notesSlide" Target="../notesSlides/notesSlide7.xml"/><Relationship Id="rId16"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矩形 78"/>
          <p:cNvSpPr/>
          <p:nvPr/>
        </p:nvSpPr>
        <p:spPr>
          <a:xfrm>
            <a:off x="-8551" y="4672004"/>
            <a:ext cx="12192000" cy="1234251"/>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grpSp>
        <p:nvGrpSpPr>
          <p:cNvPr id="61" name="组合 60"/>
          <p:cNvGrpSpPr/>
          <p:nvPr/>
        </p:nvGrpSpPr>
        <p:grpSpPr>
          <a:xfrm rot="16200000">
            <a:off x="11436485" y="5106095"/>
            <a:ext cx="1271471" cy="363349"/>
            <a:chOff x="6507038" y="462977"/>
            <a:chExt cx="2430800" cy="471379"/>
          </a:xfrm>
        </p:grpSpPr>
        <p:grpSp>
          <p:nvGrpSpPr>
            <p:cNvPr id="62" name="组合 61"/>
            <p:cNvGrpSpPr/>
            <p:nvPr/>
          </p:nvGrpSpPr>
          <p:grpSpPr>
            <a:xfrm flipV="1">
              <a:off x="6507038" y="462977"/>
              <a:ext cx="1917435" cy="471379"/>
              <a:chOff x="810775" y="1533962"/>
              <a:chExt cx="7782374" cy="1913206"/>
            </a:xfrm>
          </p:grpSpPr>
          <p:sp>
            <p:nvSpPr>
              <p:cNvPr id="64" name="圆角矩形 63"/>
              <p:cNvSpPr/>
              <p:nvPr/>
            </p:nvSpPr>
            <p:spPr>
              <a:xfrm>
                <a:off x="2848247" y="1533962"/>
                <a:ext cx="1744394" cy="1913206"/>
              </a:xfrm>
              <a:prstGeom prst="roundRect">
                <a:avLst>
                  <a:gd name="adj" fmla="val 5039"/>
                </a:avLst>
              </a:prstGeom>
              <a:solidFill>
                <a:schemeClr val="accent5">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圆角矩形 64"/>
              <p:cNvSpPr/>
              <p:nvPr/>
            </p:nvSpPr>
            <p:spPr>
              <a:xfrm>
                <a:off x="810775" y="1533962"/>
                <a:ext cx="1744394" cy="1913206"/>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圆角矩形 65"/>
              <p:cNvSpPr/>
              <p:nvPr/>
            </p:nvSpPr>
            <p:spPr>
              <a:xfrm>
                <a:off x="6848755" y="1533962"/>
                <a:ext cx="1744394" cy="1913206"/>
              </a:xfrm>
              <a:prstGeom prst="roundRect">
                <a:avLst>
                  <a:gd name="adj" fmla="val 5039"/>
                </a:avLst>
              </a:prstGeom>
              <a:solidFill>
                <a:schemeClr val="accent5">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圆角矩形 66"/>
              <p:cNvSpPr/>
              <p:nvPr/>
            </p:nvSpPr>
            <p:spPr>
              <a:xfrm>
                <a:off x="4811283" y="1533962"/>
                <a:ext cx="1744394" cy="1913206"/>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圆角矩形 62"/>
            <p:cNvSpPr/>
            <p:nvPr/>
          </p:nvSpPr>
          <p:spPr>
            <a:xfrm flipV="1">
              <a:off x="8508051" y="462977"/>
              <a:ext cx="429787" cy="471379"/>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文本框 41"/>
          <p:cNvSpPr txBox="1"/>
          <p:nvPr/>
        </p:nvSpPr>
        <p:spPr>
          <a:xfrm>
            <a:off x="8072666" y="6180128"/>
            <a:ext cx="2643967" cy="398781"/>
          </a:xfrm>
          <a:prstGeom prst="rect">
            <a:avLst/>
          </a:prstGeom>
          <a:noFill/>
        </p:spPr>
        <p:txBody>
          <a:bodyPr wrap="square" rtlCol="0">
            <a:spAutoFit/>
          </a:bodyPr>
          <a:lstStyle/>
          <a:p>
            <a:pPr algn="l"/>
            <a:r>
              <a:rPr lang="zh-CN" altLang="en-US" sz="2000" dirty="0">
                <a:solidFill>
                  <a:srgbClr val="A2A2A2">
                    <a:alpha val="1000"/>
                  </a:srgbClr>
                </a:solidFill>
                <a:latin typeface="微软雅黑" panose="020B0503020204020204" pitchFamily="34" charset="-122"/>
                <a:ea typeface="微软雅黑" panose="020B0503020204020204" pitchFamily="34" charset="-122"/>
              </a:rPr>
              <a:t>汇报人</a:t>
            </a:r>
            <a:r>
              <a:rPr lang="zh-CN" altLang="en-US" sz="2000" dirty="0" smtClean="0">
                <a:solidFill>
                  <a:srgbClr val="A2A2A2">
                    <a:alpha val="1000"/>
                  </a:srgbClr>
                </a:solidFill>
                <a:latin typeface="微软雅黑" panose="020B0503020204020204" pitchFamily="34" charset="-122"/>
                <a:ea typeface="微软雅黑" panose="020B0503020204020204" pitchFamily="34" charset="-122"/>
              </a:rPr>
              <a:t>：</a:t>
            </a:r>
            <a:r>
              <a:rPr lang="zh-CN" altLang="en-US" sz="2000" dirty="0">
                <a:solidFill>
                  <a:srgbClr val="A2A2A2">
                    <a:alpha val="1000"/>
                  </a:srgbClr>
                </a:solidFill>
                <a:latin typeface="微软雅黑" panose="020B0503020204020204" pitchFamily="34" charset="-122"/>
                <a:ea typeface="微软雅黑" panose="020B0503020204020204" pitchFamily="34" charset="-122"/>
              </a:rPr>
              <a:t>李皎月</a:t>
            </a:r>
            <a:endParaRPr lang="en-US" altLang="zh-CN" sz="2000" dirty="0" smtClean="0">
              <a:solidFill>
                <a:srgbClr val="A2A2A2">
                  <a:alpha val="1000"/>
                </a:srgbClr>
              </a:solidFill>
              <a:latin typeface="微软雅黑" panose="020B0503020204020204" pitchFamily="34" charset="-122"/>
              <a:ea typeface="微软雅黑" panose="020B0503020204020204" pitchFamily="34" charset="-122"/>
            </a:endParaRPr>
          </a:p>
        </p:txBody>
      </p:sp>
      <p:sp>
        <p:nvSpPr>
          <p:cNvPr id="48" name="文本框 47"/>
          <p:cNvSpPr txBox="1"/>
          <p:nvPr/>
        </p:nvSpPr>
        <p:spPr>
          <a:xfrm>
            <a:off x="1784381" y="2026259"/>
            <a:ext cx="8653583" cy="707884"/>
          </a:xfrm>
          <a:prstGeom prst="rect">
            <a:avLst/>
          </a:prstGeom>
          <a:noFill/>
        </p:spPr>
        <p:txBody>
          <a:bodyPr wrap="none" lIns="91438" tIns="45719" rIns="91438" bIns="45719" rtlCol="0">
            <a:spAutoFit/>
          </a:bodyPr>
          <a:lstStyle/>
          <a:p>
            <a:pPr algn="l"/>
            <a:r>
              <a:rPr lang="zh-CN" altLang="en-US" sz="4000" dirty="0" smtClean="0">
                <a:ln w="0"/>
                <a:solidFill>
                  <a:schemeClr val="tx2"/>
                </a:solidFill>
                <a:latin typeface="微软雅黑" panose="020B0503020204020204" pitchFamily="34" charset="-122"/>
                <a:ea typeface="微软雅黑" panose="020B0503020204020204" pitchFamily="34" charset="-122"/>
              </a:rPr>
              <a:t>基于</a:t>
            </a:r>
            <a:r>
              <a:rPr lang="en-US" altLang="zh-CN" sz="4000" dirty="0" smtClean="0">
                <a:ln w="0"/>
                <a:solidFill>
                  <a:schemeClr val="tx2"/>
                </a:solidFill>
                <a:latin typeface="微软雅黑" panose="020B0503020204020204" pitchFamily="34" charset="-122"/>
                <a:ea typeface="微软雅黑" panose="020B0503020204020204" pitchFamily="34" charset="-122"/>
              </a:rPr>
              <a:t>SRCNN</a:t>
            </a:r>
            <a:r>
              <a:rPr lang="zh-CN" altLang="en-US" sz="4000" dirty="0" smtClean="0">
                <a:ln w="0"/>
                <a:solidFill>
                  <a:schemeClr val="tx2"/>
                </a:solidFill>
                <a:latin typeface="微软雅黑" panose="020B0503020204020204" pitchFamily="34" charset="-122"/>
                <a:ea typeface="微软雅黑" panose="020B0503020204020204" pitchFamily="34" charset="-122"/>
              </a:rPr>
              <a:t>改进的图像超分辨率模型</a:t>
            </a:r>
            <a:endParaRPr lang="zh-CN" altLang="en-US" sz="4000" dirty="0">
              <a:ln w="0"/>
              <a:solidFill>
                <a:schemeClr val="tx2"/>
              </a:solidFill>
              <a:latin typeface="微软雅黑" panose="020B0503020204020204" pitchFamily="34" charset="-122"/>
              <a:ea typeface="微软雅黑" panose="020B0503020204020204" pitchFamily="34" charset="-122"/>
            </a:endParaRPr>
          </a:p>
        </p:txBody>
      </p:sp>
      <p:sp>
        <p:nvSpPr>
          <p:cNvPr id="46" name="文本框 45"/>
          <p:cNvSpPr txBox="1"/>
          <p:nvPr/>
        </p:nvSpPr>
        <p:spPr>
          <a:xfrm>
            <a:off x="3538005" y="5064863"/>
            <a:ext cx="6218119" cy="400111"/>
          </a:xfrm>
          <a:prstGeom prst="rect">
            <a:avLst/>
          </a:prstGeom>
          <a:noFill/>
        </p:spPr>
        <p:txBody>
          <a:bodyPr wrap="square" lIns="91436" tIns="45718" rIns="91436" bIns="45718" rtlCol="0">
            <a:spAutoFit/>
          </a:bodyPr>
          <a:lstStyle/>
          <a:p>
            <a:r>
              <a:rPr lang="zh-CN" altLang="en-US" sz="2000" dirty="0" smtClean="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rPr>
              <a:t>中国石油大学（华东） 信息与通信工程</a:t>
            </a:r>
            <a:endParaRPr lang="zh-CN" altLang="en-US" sz="2000" dirty="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57" name="圆角矩形 56"/>
          <p:cNvSpPr/>
          <p:nvPr/>
        </p:nvSpPr>
        <p:spPr>
          <a:xfrm rot="16200000" flipV="1">
            <a:off x="10447003" y="4634619"/>
            <a:ext cx="1282079" cy="130015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76" name="Freeform 96"/>
          <p:cNvSpPr/>
          <p:nvPr/>
        </p:nvSpPr>
        <p:spPr bwMode="auto">
          <a:xfrm>
            <a:off x="10716633" y="4926395"/>
            <a:ext cx="742823" cy="716604"/>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36" tIns="45718" rIns="91436" bIns="45718" numCol="1" anchor="t" anchorCtr="0" compatLnSpc="1"/>
          <a:lstStyle/>
          <a:p>
            <a:endParaRPr lang="zh-CN" altLang="en-US">
              <a:solidFill>
                <a:srgbClr val="AD1C21"/>
              </a:solidFill>
            </a:endParaRP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2438403"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4" name="圆角矩形 53"/>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55" name="文本框 54"/>
          <p:cNvSpPr txBox="1"/>
          <p:nvPr/>
        </p:nvSpPr>
        <p:spPr>
          <a:xfrm>
            <a:off x="647718" y="267581"/>
            <a:ext cx="1723541" cy="461661"/>
          </a:xfrm>
          <a:prstGeom prst="rect">
            <a:avLst/>
          </a:prstGeom>
          <a:noFill/>
        </p:spPr>
        <p:txBody>
          <a:bodyPr wrap="none" lIns="91436" tIns="45718" rIns="91436" bIns="45718" rtlCol="0">
            <a:spAutoFit/>
          </a:bodyPr>
          <a:lstStyle/>
          <a:p>
            <a:r>
              <a:rPr lang="zh-CN" altLang="en-US" sz="2400" spc="600" dirty="0" smtClean="0">
                <a:solidFill>
                  <a:schemeClr val="tx2"/>
                </a:solidFill>
                <a:latin typeface="微软雅黑" panose="020B0503020204020204" pitchFamily="34" charset="-122"/>
                <a:ea typeface="微软雅黑" panose="020B0503020204020204" pitchFamily="34" charset="-122"/>
              </a:rPr>
              <a:t>研究</a:t>
            </a:r>
            <a:r>
              <a:rPr lang="zh-CN" altLang="en-US" sz="2400" spc="600" dirty="0">
                <a:solidFill>
                  <a:schemeClr val="tx2"/>
                </a:solidFill>
                <a:latin typeface="微软雅黑" panose="020B0503020204020204" pitchFamily="34" charset="-122"/>
                <a:ea typeface="微软雅黑" panose="020B0503020204020204" pitchFamily="34" charset="-122"/>
              </a:rPr>
              <a:t>方法</a:t>
            </a:r>
          </a:p>
        </p:txBody>
      </p:sp>
      <p:sp>
        <p:nvSpPr>
          <p:cNvPr id="56" name="矩形 55"/>
          <p:cNvSpPr/>
          <p:nvPr/>
        </p:nvSpPr>
        <p:spPr>
          <a:xfrm>
            <a:off x="2835393" y="324999"/>
            <a:ext cx="2734650" cy="384717"/>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a:t>
            </a:r>
            <a:r>
              <a:rPr lang="en-US" altLang="zh-CN" dirty="0" smtClean="0">
                <a:solidFill>
                  <a:schemeClr val="bg1"/>
                </a:solidFill>
                <a:latin typeface="微软雅黑" panose="020B0503020204020204" pitchFamily="34" charset="-122"/>
                <a:ea typeface="微软雅黑" panose="020B0503020204020204" pitchFamily="34" charset="-122"/>
              </a:rPr>
              <a:t>METHODS</a:t>
            </a:r>
            <a:endParaRPr lang="en-US" altLang="zh-CN" dirty="0">
              <a:solidFill>
                <a:schemeClr val="bg1"/>
              </a:solidFill>
              <a:latin typeface="微软雅黑" panose="020B0503020204020204" pitchFamily="34" charset="-122"/>
              <a:ea typeface="微软雅黑" panose="020B0503020204020204" pitchFamily="34" charset="-122"/>
            </a:endParaRPr>
          </a:p>
        </p:txBody>
      </p:sp>
      <p:grpSp>
        <p:nvGrpSpPr>
          <p:cNvPr id="57" name="组 56"/>
          <p:cNvGrpSpPr/>
          <p:nvPr/>
        </p:nvGrpSpPr>
        <p:grpSpPr>
          <a:xfrm>
            <a:off x="9284090" y="252857"/>
            <a:ext cx="2907908" cy="484288"/>
            <a:chOff x="9284089" y="252856"/>
            <a:chExt cx="2907908" cy="484288"/>
          </a:xfrm>
        </p:grpSpPr>
        <p:grpSp>
          <p:nvGrpSpPr>
            <p:cNvPr id="58" name="组 57"/>
            <p:cNvGrpSpPr/>
            <p:nvPr/>
          </p:nvGrpSpPr>
          <p:grpSpPr>
            <a:xfrm>
              <a:off x="11454105" y="252856"/>
              <a:ext cx="737892" cy="484288"/>
              <a:chOff x="11454105" y="252856"/>
              <a:chExt cx="737892" cy="484288"/>
            </a:xfrm>
          </p:grpSpPr>
          <p:grpSp>
            <p:nvGrpSpPr>
              <p:cNvPr id="60" name="组 59"/>
              <p:cNvGrpSpPr/>
              <p:nvPr/>
            </p:nvGrpSpPr>
            <p:grpSpPr>
              <a:xfrm>
                <a:off x="12039604" y="252856"/>
                <a:ext cx="152393" cy="484287"/>
                <a:chOff x="12039604" y="252856"/>
                <a:chExt cx="152393" cy="484287"/>
              </a:xfrm>
            </p:grpSpPr>
            <p:sp>
              <p:nvSpPr>
                <p:cNvPr id="64" name="圆角矩形 6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圆角矩形 6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圆角矩形 65"/>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圆角矩形 66"/>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99"/>
              <p:cNvGrpSpPr/>
              <p:nvPr/>
            </p:nvGrpSpPr>
            <p:grpSpPr>
              <a:xfrm>
                <a:off x="11454105" y="252857"/>
                <a:ext cx="491115" cy="484287"/>
                <a:chOff x="1528923" y="220268"/>
                <a:chExt cx="1284096" cy="1266241"/>
              </a:xfrm>
            </p:grpSpPr>
            <p:sp>
              <p:nvSpPr>
                <p:cNvPr id="62" name="圆角矩形 6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59" name="文本框 58"/>
            <p:cNvSpPr txBox="1"/>
            <p:nvPr/>
          </p:nvSpPr>
          <p:spPr>
            <a:xfrm>
              <a:off x="9284089" y="339048"/>
              <a:ext cx="2170011" cy="323163"/>
            </a:xfrm>
            <a:prstGeom prst="rect">
              <a:avLst/>
            </a:prstGeom>
            <a:noFill/>
          </p:spPr>
          <p:txBody>
            <a:bodyPr wrap="square" lIns="91438" tIns="45719" rIns="91438" bIns="45719" rtlCol="0">
              <a:spAutoFit/>
            </a:bodyPr>
            <a:lstStyle/>
            <a:p>
              <a:pPr algn="r"/>
              <a:r>
                <a:rPr lang="zh-CN" altLang="en-US" sz="1500" dirty="0" smtClean="0">
                  <a:solidFill>
                    <a:schemeClr val="tx1">
                      <a:lumMod val="50000"/>
                      <a:lumOff val="50000"/>
                    </a:schemeClr>
                  </a:solidFill>
                  <a:latin typeface="微软雅黑" panose="020B0503020204020204" pitchFamily="34" charset="-122"/>
                  <a:ea typeface="微软雅黑" panose="020B0503020204020204" pitchFamily="34" charset="-122"/>
                </a:rPr>
                <a:t>中国石油大学</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sp>
        <p:nvSpPr>
          <p:cNvPr id="30" name="文本框 29"/>
          <p:cNvSpPr txBox="1"/>
          <p:nvPr/>
        </p:nvSpPr>
        <p:spPr>
          <a:xfrm>
            <a:off x="6024937" y="324997"/>
            <a:ext cx="1257606" cy="384721"/>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FSRCNN</a:t>
            </a:r>
            <a:endParaRPr lang="zh-CN" altLang="en-US" dirty="0">
              <a:latin typeface="Times New Roman" panose="02020603050405020304" pitchFamily="18" charset="0"/>
              <a:cs typeface="Times New Roman" panose="02020603050405020304" pitchFamily="18" charset="0"/>
            </a:endParaRPr>
          </a:p>
        </p:txBody>
      </p:sp>
      <p:pic>
        <p:nvPicPr>
          <p:cNvPr id="12" name="图片 11"/>
          <p:cNvPicPr>
            <a:picLocks noChangeAspect="1"/>
          </p:cNvPicPr>
          <p:nvPr/>
        </p:nvPicPr>
        <p:blipFill>
          <a:blip r:embed="rId3"/>
          <a:stretch>
            <a:fillRect/>
          </a:stretch>
        </p:blipFill>
        <p:spPr>
          <a:xfrm>
            <a:off x="1146099" y="1268294"/>
            <a:ext cx="10087960" cy="3736282"/>
          </a:xfrm>
          <a:prstGeom prst="rect">
            <a:avLst/>
          </a:prstGeom>
        </p:spPr>
      </p:pic>
      <p:sp>
        <p:nvSpPr>
          <p:cNvPr id="13" name="文本框 12"/>
          <p:cNvSpPr txBox="1"/>
          <p:nvPr/>
        </p:nvSpPr>
        <p:spPr>
          <a:xfrm>
            <a:off x="5022569" y="5143518"/>
            <a:ext cx="2335019" cy="523220"/>
          </a:xfrm>
          <a:prstGeom prst="rect">
            <a:avLst/>
          </a:prstGeom>
          <a:noFill/>
        </p:spPr>
        <p:txBody>
          <a:bodyPr wrap="square" rtlCol="0">
            <a:spAutoFit/>
          </a:bodyPr>
          <a:lstStyle/>
          <a:p>
            <a:r>
              <a:rPr lang="zh-CN" altLang="en-US" sz="2800" dirty="0" smtClean="0">
                <a:solidFill>
                  <a:srgbClr val="0070C0"/>
                </a:solidFill>
                <a:latin typeface="华文宋体" panose="02010600040101010101" pitchFamily="2" charset="-122"/>
                <a:ea typeface="华文宋体" panose="02010600040101010101" pitchFamily="2" charset="-122"/>
                <a:cs typeface="Times New Roman" panose="02020603050405020304" pitchFamily="18" charset="0"/>
              </a:rPr>
              <a:t>速度提高</a:t>
            </a:r>
            <a:r>
              <a:rPr lang="en-US" altLang="zh-CN" sz="2800" dirty="0" smtClean="0">
                <a:solidFill>
                  <a:srgbClr val="0070C0"/>
                </a:solidFill>
                <a:latin typeface="华文宋体" panose="02010600040101010101" pitchFamily="2" charset="-122"/>
                <a:ea typeface="华文宋体" panose="02010600040101010101" pitchFamily="2" charset="-122"/>
                <a:cs typeface="Times New Roman" panose="02020603050405020304" pitchFamily="18" charset="0"/>
              </a:rPr>
              <a:t>40</a:t>
            </a:r>
            <a:r>
              <a:rPr lang="zh-CN" altLang="en-US" sz="2800" dirty="0">
                <a:solidFill>
                  <a:srgbClr val="0070C0"/>
                </a:solidFill>
                <a:latin typeface="华文宋体" panose="02010600040101010101" pitchFamily="2" charset="-122"/>
                <a:ea typeface="华文宋体" panose="02010600040101010101" pitchFamily="2" charset="-122"/>
                <a:cs typeface="Times New Roman" panose="02020603050405020304" pitchFamily="18" charset="0"/>
              </a:rPr>
              <a:t>倍</a:t>
            </a:r>
          </a:p>
        </p:txBody>
      </p:sp>
      <p:sp>
        <p:nvSpPr>
          <p:cNvPr id="14" name="文本框 13"/>
          <p:cNvSpPr txBox="1"/>
          <p:nvPr/>
        </p:nvSpPr>
        <p:spPr>
          <a:xfrm>
            <a:off x="1791454" y="5992585"/>
            <a:ext cx="9724571" cy="677108"/>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Accelerating the Super-Resolution Convolutional Neural Network </a:t>
            </a:r>
            <a:r>
              <a:rPr lang="zh-CN" altLang="en-US"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Chao Dong, </a:t>
            </a:r>
            <a:endParaRPr lang="en-US" altLang="zh-CN" dirty="0" smtClean="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Chen </a:t>
            </a:r>
            <a:r>
              <a:rPr lang="en-US" altLang="zh-CN" dirty="0">
                <a:latin typeface="Times New Roman" panose="02020603050405020304" pitchFamily="18" charset="0"/>
                <a:cs typeface="Times New Roman" panose="02020603050405020304" pitchFamily="18" charset="0"/>
              </a:rPr>
              <a:t>Change Loy, and </a:t>
            </a:r>
            <a:r>
              <a:rPr lang="en-US" altLang="zh-CN" dirty="0" err="1">
                <a:latin typeface="Times New Roman" panose="02020603050405020304" pitchFamily="18" charset="0"/>
                <a:cs typeface="Times New Roman" panose="02020603050405020304" pitchFamily="18" charset="0"/>
              </a:rPr>
              <a:t>Xiaoou</a:t>
            </a:r>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Tang . ECCV, in 2016</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138758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80">
                                          <p:stCondLst>
                                            <p:cond delay="0"/>
                                          </p:stCondLst>
                                        </p:cTn>
                                        <p:tgtEl>
                                          <p:spTgt spid="13"/>
                                        </p:tgtEl>
                                      </p:cBhvr>
                                    </p:animEffect>
                                    <p:anim calcmode="lin" valueType="num">
                                      <p:cBhvr>
                                        <p:cTn id="8"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13" dur="26">
                                          <p:stCondLst>
                                            <p:cond delay="650"/>
                                          </p:stCondLst>
                                        </p:cTn>
                                        <p:tgtEl>
                                          <p:spTgt spid="13"/>
                                        </p:tgtEl>
                                      </p:cBhvr>
                                      <p:to x="100000" y="60000"/>
                                    </p:animScale>
                                    <p:animScale>
                                      <p:cBhvr>
                                        <p:cTn id="14" dur="166" decel="50000">
                                          <p:stCondLst>
                                            <p:cond delay="676"/>
                                          </p:stCondLst>
                                        </p:cTn>
                                        <p:tgtEl>
                                          <p:spTgt spid="13"/>
                                        </p:tgtEl>
                                      </p:cBhvr>
                                      <p:to x="100000" y="100000"/>
                                    </p:animScale>
                                    <p:animScale>
                                      <p:cBhvr>
                                        <p:cTn id="15" dur="26">
                                          <p:stCondLst>
                                            <p:cond delay="1312"/>
                                          </p:stCondLst>
                                        </p:cTn>
                                        <p:tgtEl>
                                          <p:spTgt spid="13"/>
                                        </p:tgtEl>
                                      </p:cBhvr>
                                      <p:to x="100000" y="80000"/>
                                    </p:animScale>
                                    <p:animScale>
                                      <p:cBhvr>
                                        <p:cTn id="16" dur="166" decel="50000">
                                          <p:stCondLst>
                                            <p:cond delay="1338"/>
                                          </p:stCondLst>
                                        </p:cTn>
                                        <p:tgtEl>
                                          <p:spTgt spid="13"/>
                                        </p:tgtEl>
                                      </p:cBhvr>
                                      <p:to x="100000" y="100000"/>
                                    </p:animScale>
                                    <p:animScale>
                                      <p:cBhvr>
                                        <p:cTn id="17" dur="26">
                                          <p:stCondLst>
                                            <p:cond delay="1642"/>
                                          </p:stCondLst>
                                        </p:cTn>
                                        <p:tgtEl>
                                          <p:spTgt spid="13"/>
                                        </p:tgtEl>
                                      </p:cBhvr>
                                      <p:to x="100000" y="90000"/>
                                    </p:animScale>
                                    <p:animScale>
                                      <p:cBhvr>
                                        <p:cTn id="18" dur="166" decel="50000">
                                          <p:stCondLst>
                                            <p:cond delay="1668"/>
                                          </p:stCondLst>
                                        </p:cTn>
                                        <p:tgtEl>
                                          <p:spTgt spid="13"/>
                                        </p:tgtEl>
                                      </p:cBhvr>
                                      <p:to x="100000" y="100000"/>
                                    </p:animScale>
                                    <p:animScale>
                                      <p:cBhvr>
                                        <p:cTn id="19" dur="26">
                                          <p:stCondLst>
                                            <p:cond delay="1808"/>
                                          </p:stCondLst>
                                        </p:cTn>
                                        <p:tgtEl>
                                          <p:spTgt spid="13"/>
                                        </p:tgtEl>
                                      </p:cBhvr>
                                      <p:to x="100000" y="95000"/>
                                    </p:animScale>
                                    <p:animScale>
                                      <p:cBhvr>
                                        <p:cTn id="20" dur="166" decel="50000">
                                          <p:stCondLst>
                                            <p:cond delay="1834"/>
                                          </p:stCondLst>
                                        </p:cTn>
                                        <p:tgtEl>
                                          <p:spTgt spid="1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2438403"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4" name="圆角矩形 53"/>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55" name="文本框 54"/>
          <p:cNvSpPr txBox="1"/>
          <p:nvPr/>
        </p:nvSpPr>
        <p:spPr>
          <a:xfrm>
            <a:off x="647718" y="267581"/>
            <a:ext cx="1723541" cy="461661"/>
          </a:xfrm>
          <a:prstGeom prst="rect">
            <a:avLst/>
          </a:prstGeom>
          <a:noFill/>
        </p:spPr>
        <p:txBody>
          <a:bodyPr wrap="none" lIns="91436" tIns="45718" rIns="91436" bIns="45718" rtlCol="0">
            <a:spAutoFit/>
          </a:bodyPr>
          <a:lstStyle/>
          <a:p>
            <a:r>
              <a:rPr lang="zh-CN" altLang="en-US" sz="2400" spc="600" dirty="0" smtClean="0">
                <a:solidFill>
                  <a:schemeClr val="tx2"/>
                </a:solidFill>
                <a:latin typeface="微软雅黑" panose="020B0503020204020204" pitchFamily="34" charset="-122"/>
                <a:ea typeface="微软雅黑" panose="020B0503020204020204" pitchFamily="34" charset="-122"/>
              </a:rPr>
              <a:t>研究</a:t>
            </a:r>
            <a:r>
              <a:rPr lang="zh-CN" altLang="en-US" sz="2400" spc="600" dirty="0">
                <a:solidFill>
                  <a:schemeClr val="tx2"/>
                </a:solidFill>
                <a:latin typeface="微软雅黑" panose="020B0503020204020204" pitchFamily="34" charset="-122"/>
                <a:ea typeface="微软雅黑" panose="020B0503020204020204" pitchFamily="34" charset="-122"/>
              </a:rPr>
              <a:t>方法</a:t>
            </a:r>
          </a:p>
        </p:txBody>
      </p:sp>
      <p:sp>
        <p:nvSpPr>
          <p:cNvPr id="56" name="矩形 55"/>
          <p:cNvSpPr/>
          <p:nvPr/>
        </p:nvSpPr>
        <p:spPr>
          <a:xfrm>
            <a:off x="2835394" y="324999"/>
            <a:ext cx="2734650" cy="384717"/>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a:t>
            </a:r>
            <a:r>
              <a:rPr lang="en-US" altLang="zh-CN" dirty="0" smtClean="0">
                <a:solidFill>
                  <a:schemeClr val="bg1"/>
                </a:solidFill>
                <a:latin typeface="微软雅黑" panose="020B0503020204020204" pitchFamily="34" charset="-122"/>
                <a:ea typeface="微软雅黑" panose="020B0503020204020204" pitchFamily="34" charset="-122"/>
              </a:rPr>
              <a:t>METHODS</a:t>
            </a:r>
            <a:endParaRPr lang="en-US" altLang="zh-CN" dirty="0">
              <a:solidFill>
                <a:schemeClr val="bg1"/>
              </a:solidFill>
              <a:latin typeface="微软雅黑" panose="020B0503020204020204" pitchFamily="34" charset="-122"/>
              <a:ea typeface="微软雅黑" panose="020B0503020204020204" pitchFamily="34" charset="-122"/>
            </a:endParaRPr>
          </a:p>
        </p:txBody>
      </p:sp>
      <p:grpSp>
        <p:nvGrpSpPr>
          <p:cNvPr id="57" name="组 56"/>
          <p:cNvGrpSpPr/>
          <p:nvPr/>
        </p:nvGrpSpPr>
        <p:grpSpPr>
          <a:xfrm>
            <a:off x="9284090" y="252857"/>
            <a:ext cx="2907908" cy="484288"/>
            <a:chOff x="9284089" y="252856"/>
            <a:chExt cx="2907908" cy="484288"/>
          </a:xfrm>
        </p:grpSpPr>
        <p:grpSp>
          <p:nvGrpSpPr>
            <p:cNvPr id="58" name="组 57"/>
            <p:cNvGrpSpPr/>
            <p:nvPr/>
          </p:nvGrpSpPr>
          <p:grpSpPr>
            <a:xfrm>
              <a:off x="11454105" y="252856"/>
              <a:ext cx="737892" cy="484288"/>
              <a:chOff x="11454105" y="252856"/>
              <a:chExt cx="737892" cy="484288"/>
            </a:xfrm>
          </p:grpSpPr>
          <p:grpSp>
            <p:nvGrpSpPr>
              <p:cNvPr id="60" name="组 59"/>
              <p:cNvGrpSpPr/>
              <p:nvPr/>
            </p:nvGrpSpPr>
            <p:grpSpPr>
              <a:xfrm>
                <a:off x="12039604" y="252856"/>
                <a:ext cx="152393" cy="484287"/>
                <a:chOff x="12039604" y="252856"/>
                <a:chExt cx="152393" cy="484287"/>
              </a:xfrm>
            </p:grpSpPr>
            <p:sp>
              <p:nvSpPr>
                <p:cNvPr id="64" name="圆角矩形 6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圆角矩形 6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圆角矩形 65"/>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圆角矩形 66"/>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99"/>
              <p:cNvGrpSpPr/>
              <p:nvPr/>
            </p:nvGrpSpPr>
            <p:grpSpPr>
              <a:xfrm>
                <a:off x="11454105" y="252857"/>
                <a:ext cx="491115" cy="484287"/>
                <a:chOff x="1528923" y="220268"/>
                <a:chExt cx="1284096" cy="1266241"/>
              </a:xfrm>
            </p:grpSpPr>
            <p:sp>
              <p:nvSpPr>
                <p:cNvPr id="62" name="圆角矩形 6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59" name="文本框 58"/>
            <p:cNvSpPr txBox="1"/>
            <p:nvPr/>
          </p:nvSpPr>
          <p:spPr>
            <a:xfrm>
              <a:off x="9284089" y="339048"/>
              <a:ext cx="2170011" cy="323163"/>
            </a:xfrm>
            <a:prstGeom prst="rect">
              <a:avLst/>
            </a:prstGeom>
            <a:noFill/>
          </p:spPr>
          <p:txBody>
            <a:bodyPr wrap="square" lIns="91438" tIns="45719" rIns="91438" bIns="45719" rtlCol="0">
              <a:spAutoFit/>
            </a:bodyPr>
            <a:lstStyle/>
            <a:p>
              <a:pPr algn="r"/>
              <a:r>
                <a:rPr lang="zh-CN" altLang="en-US" sz="1500" dirty="0" smtClean="0">
                  <a:solidFill>
                    <a:schemeClr val="tx1">
                      <a:lumMod val="50000"/>
                      <a:lumOff val="50000"/>
                    </a:schemeClr>
                  </a:solidFill>
                  <a:latin typeface="微软雅黑" panose="020B0503020204020204" pitchFamily="34" charset="-122"/>
                  <a:ea typeface="微软雅黑" panose="020B0503020204020204" pitchFamily="34" charset="-122"/>
                </a:rPr>
                <a:t>中国石油大学</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sp>
        <p:nvSpPr>
          <p:cNvPr id="2" name="文本框 1"/>
          <p:cNvSpPr txBox="1"/>
          <p:nvPr/>
        </p:nvSpPr>
        <p:spPr>
          <a:xfrm>
            <a:off x="6007187" y="359144"/>
            <a:ext cx="2093624" cy="384721"/>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VDSR</a:t>
            </a:r>
            <a:endParaRPr lang="zh-CN" altLang="en-US"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1303944" y="1228709"/>
            <a:ext cx="7829550" cy="3657600"/>
          </a:xfrm>
          <a:prstGeom prst="rect">
            <a:avLst/>
          </a:prstGeom>
        </p:spPr>
      </p:pic>
      <p:sp>
        <p:nvSpPr>
          <p:cNvPr id="5" name="文本框 4"/>
          <p:cNvSpPr txBox="1"/>
          <p:nvPr/>
        </p:nvSpPr>
        <p:spPr>
          <a:xfrm>
            <a:off x="1940954" y="5661546"/>
            <a:ext cx="7805919" cy="677108"/>
          </a:xfrm>
          <a:prstGeom prst="rect">
            <a:avLst/>
          </a:prstGeom>
          <a:noFill/>
        </p:spPr>
        <p:txBody>
          <a:bodyPr wrap="none" rtlCol="0">
            <a:spAutoFit/>
          </a:bodyPr>
          <a:lstStyle/>
          <a:p>
            <a:r>
              <a:rPr lang="en-US" altLang="zh-CN" dirty="0">
                <a:solidFill>
                  <a:srgbClr val="333333"/>
                </a:solidFill>
                <a:latin typeface="Times New Roman" panose="02020603050405020304" pitchFamily="18" charset="0"/>
                <a:cs typeface="Times New Roman" panose="02020603050405020304" pitchFamily="18" charset="0"/>
              </a:rPr>
              <a:t>Accurate Image Super-Resolution Using Very Deep Convolutional Networks, </a:t>
            </a:r>
            <a:endParaRPr lang="en-US" altLang="zh-CN" dirty="0" smtClean="0">
              <a:solidFill>
                <a:srgbClr val="333333"/>
              </a:solidFill>
              <a:latin typeface="Times New Roman" panose="02020603050405020304" pitchFamily="18" charset="0"/>
              <a:cs typeface="Times New Roman" panose="02020603050405020304" pitchFamily="18" charset="0"/>
            </a:endParaRPr>
          </a:p>
          <a:p>
            <a:r>
              <a:rPr lang="en-US" altLang="zh-CN" dirty="0" err="1" smtClean="0">
                <a:solidFill>
                  <a:srgbClr val="333333"/>
                </a:solidFill>
                <a:latin typeface="Times New Roman" panose="02020603050405020304" pitchFamily="18" charset="0"/>
                <a:cs typeface="Times New Roman" panose="02020603050405020304" pitchFamily="18" charset="0"/>
              </a:rPr>
              <a:t>Jiwon</a:t>
            </a:r>
            <a:r>
              <a:rPr lang="en-US" altLang="zh-CN" dirty="0" smtClean="0">
                <a:solidFill>
                  <a:srgbClr val="333333"/>
                </a:solidFill>
                <a:latin typeface="Times New Roman" panose="02020603050405020304" pitchFamily="18" charset="0"/>
                <a:cs typeface="Times New Roman" panose="02020603050405020304" pitchFamily="18" charset="0"/>
              </a:rPr>
              <a:t> </a:t>
            </a:r>
            <a:r>
              <a:rPr lang="en-US" altLang="zh-CN" dirty="0">
                <a:solidFill>
                  <a:srgbClr val="333333"/>
                </a:solidFill>
                <a:latin typeface="Times New Roman" panose="02020603050405020304" pitchFamily="18" charset="0"/>
                <a:cs typeface="Times New Roman" panose="02020603050405020304" pitchFamily="18" charset="0"/>
              </a:rPr>
              <a:t>Kim, Jung Kwon Lee, </a:t>
            </a:r>
            <a:r>
              <a:rPr lang="en-US" altLang="zh-CN" dirty="0" err="1">
                <a:solidFill>
                  <a:srgbClr val="333333"/>
                </a:solidFill>
                <a:latin typeface="Times New Roman" panose="02020603050405020304" pitchFamily="18" charset="0"/>
                <a:cs typeface="Times New Roman" panose="02020603050405020304" pitchFamily="18" charset="0"/>
              </a:rPr>
              <a:t>Kyoung</a:t>
            </a:r>
            <a:r>
              <a:rPr lang="en-US" altLang="zh-CN" dirty="0">
                <a:solidFill>
                  <a:srgbClr val="333333"/>
                </a:solidFill>
                <a:latin typeface="Times New Roman" panose="02020603050405020304" pitchFamily="18" charset="0"/>
                <a:cs typeface="Times New Roman" panose="02020603050405020304" pitchFamily="18" charset="0"/>
              </a:rPr>
              <a:t> Mu Lee, CVPR 2016 Oral</a:t>
            </a:r>
            <a:endParaRPr lang="zh-CN" altLang="en-US"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9486429" y="1795625"/>
            <a:ext cx="2353529" cy="1261884"/>
          </a:xfrm>
          <a:prstGeom prst="rect">
            <a:avLst/>
          </a:prstGeom>
          <a:noFill/>
        </p:spPr>
        <p:txBody>
          <a:bodyPr wrap="none" rtlCol="0">
            <a:spAutoFit/>
          </a:bodyPr>
          <a:lstStyle/>
          <a:p>
            <a:r>
              <a:rPr lang="zh-CN" altLang="en-US" dirty="0">
                <a:latin typeface="华文宋体" panose="02010600040101010101" pitchFamily="2" charset="-122"/>
                <a:ea typeface="华文宋体" panose="02010600040101010101" pitchFamily="2" charset="-122"/>
              </a:rPr>
              <a:t>创新</a:t>
            </a:r>
            <a:r>
              <a:rPr lang="zh-CN" altLang="en-US" dirty="0" smtClean="0">
                <a:latin typeface="华文宋体" panose="02010600040101010101" pitchFamily="2" charset="-122"/>
                <a:ea typeface="华文宋体" panose="02010600040101010101" pitchFamily="2" charset="-122"/>
              </a:rPr>
              <a:t>点：</a:t>
            </a:r>
            <a:endParaRPr lang="en-US" altLang="zh-CN" dirty="0">
              <a:latin typeface="华文宋体" panose="02010600040101010101" pitchFamily="2" charset="-122"/>
              <a:ea typeface="华文宋体" panose="02010600040101010101" pitchFamily="2" charset="-122"/>
            </a:endParaRPr>
          </a:p>
          <a:p>
            <a:r>
              <a:rPr lang="en-US" altLang="zh-CN" dirty="0" smtClean="0">
                <a:latin typeface="华文宋体" panose="02010600040101010101" pitchFamily="2" charset="-122"/>
                <a:ea typeface="华文宋体" panose="02010600040101010101" pitchFamily="2" charset="-122"/>
              </a:rPr>
              <a:t>       1.</a:t>
            </a:r>
            <a:r>
              <a:rPr lang="zh-CN" altLang="en-US" dirty="0" smtClean="0">
                <a:latin typeface="华文宋体" panose="02010600040101010101" pitchFamily="2" charset="-122"/>
                <a:ea typeface="华文宋体" panose="02010600040101010101" pitchFamily="2" charset="-122"/>
              </a:rPr>
              <a:t>残差网络学习</a:t>
            </a:r>
            <a:endParaRPr lang="en-US" altLang="zh-CN" dirty="0" smtClean="0">
              <a:latin typeface="华文宋体" panose="02010600040101010101" pitchFamily="2" charset="-122"/>
              <a:ea typeface="华文宋体" panose="02010600040101010101" pitchFamily="2" charset="-122"/>
            </a:endParaRPr>
          </a:p>
          <a:p>
            <a:r>
              <a:rPr lang="en-US" altLang="zh-CN" dirty="0">
                <a:latin typeface="华文宋体" panose="02010600040101010101" pitchFamily="2" charset="-122"/>
                <a:ea typeface="华文宋体" panose="02010600040101010101" pitchFamily="2" charset="-122"/>
              </a:rPr>
              <a:t> </a:t>
            </a:r>
            <a:r>
              <a:rPr lang="en-US" altLang="zh-CN" dirty="0" smtClean="0">
                <a:latin typeface="华文宋体" panose="02010600040101010101" pitchFamily="2" charset="-122"/>
                <a:ea typeface="华文宋体" panose="02010600040101010101" pitchFamily="2" charset="-122"/>
              </a:rPr>
              <a:t>      2.</a:t>
            </a:r>
            <a:r>
              <a:rPr lang="zh-CN" altLang="en-US" dirty="0" smtClean="0">
                <a:latin typeface="华文宋体" panose="02010600040101010101" pitchFamily="2" charset="-122"/>
                <a:ea typeface="华文宋体" panose="02010600040101010101" pitchFamily="2" charset="-122"/>
              </a:rPr>
              <a:t>采用卷积核为</a:t>
            </a:r>
            <a:r>
              <a:rPr lang="en-US" altLang="zh-CN" dirty="0" smtClean="0">
                <a:latin typeface="华文宋体" panose="02010600040101010101" pitchFamily="2" charset="-122"/>
                <a:ea typeface="华文宋体" panose="02010600040101010101" pitchFamily="2" charset="-122"/>
              </a:rPr>
              <a:t>3</a:t>
            </a:r>
          </a:p>
          <a:p>
            <a:r>
              <a:rPr lang="en-US" altLang="zh-CN" dirty="0">
                <a:latin typeface="华文宋体" panose="02010600040101010101" pitchFamily="2" charset="-122"/>
                <a:ea typeface="华文宋体" panose="02010600040101010101" pitchFamily="2" charset="-122"/>
              </a:rPr>
              <a:t> </a:t>
            </a:r>
            <a:r>
              <a:rPr lang="en-US" altLang="zh-CN" dirty="0" smtClean="0">
                <a:latin typeface="华文宋体" panose="02010600040101010101" pitchFamily="2" charset="-122"/>
                <a:ea typeface="华文宋体" panose="02010600040101010101" pitchFamily="2" charset="-122"/>
              </a:rPr>
              <a:t>      3.</a:t>
            </a:r>
            <a:r>
              <a:rPr lang="zh-CN" altLang="en-US" dirty="0" smtClean="0">
                <a:latin typeface="华文宋体" panose="02010600040101010101" pitchFamily="2" charset="-122"/>
                <a:ea typeface="华文宋体" panose="02010600040101010101" pitchFamily="2" charset="-122"/>
              </a:rPr>
              <a:t>网络深度</a:t>
            </a:r>
            <a:r>
              <a:rPr lang="en-US" altLang="zh-CN" dirty="0" smtClean="0">
                <a:latin typeface="华文宋体" panose="02010600040101010101" pitchFamily="2" charset="-122"/>
                <a:ea typeface="华文宋体" panose="02010600040101010101" pitchFamily="2" charset="-122"/>
              </a:rPr>
              <a:t>20</a:t>
            </a:r>
          </a:p>
        </p:txBody>
      </p:sp>
    </p:spTree>
    <p:extLst>
      <p:ext uri="{BB962C8B-B14F-4D97-AF65-F5344CB8AC3E}">
        <p14:creationId xmlns:p14="http://schemas.microsoft.com/office/powerpoint/2010/main" val="317001191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2438403"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4" name="圆角矩形 53"/>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55" name="文本框 54"/>
          <p:cNvSpPr txBox="1"/>
          <p:nvPr/>
        </p:nvSpPr>
        <p:spPr>
          <a:xfrm>
            <a:off x="647718" y="267581"/>
            <a:ext cx="1723541" cy="461661"/>
          </a:xfrm>
          <a:prstGeom prst="rect">
            <a:avLst/>
          </a:prstGeom>
          <a:noFill/>
        </p:spPr>
        <p:txBody>
          <a:bodyPr wrap="none" lIns="91436" tIns="45718" rIns="91436" bIns="45718" rtlCol="0">
            <a:spAutoFit/>
          </a:bodyPr>
          <a:lstStyle/>
          <a:p>
            <a:r>
              <a:rPr lang="zh-CN" altLang="en-US" sz="2400" spc="600" dirty="0" smtClean="0">
                <a:solidFill>
                  <a:schemeClr val="tx2"/>
                </a:solidFill>
                <a:latin typeface="微软雅黑" panose="020B0503020204020204" pitchFamily="34" charset="-122"/>
                <a:ea typeface="微软雅黑" panose="020B0503020204020204" pitchFamily="34" charset="-122"/>
              </a:rPr>
              <a:t>研究</a:t>
            </a:r>
            <a:r>
              <a:rPr lang="zh-CN" altLang="en-US" sz="2400" spc="600" dirty="0">
                <a:solidFill>
                  <a:schemeClr val="tx2"/>
                </a:solidFill>
                <a:latin typeface="微软雅黑" panose="020B0503020204020204" pitchFamily="34" charset="-122"/>
                <a:ea typeface="微软雅黑" panose="020B0503020204020204" pitchFamily="34" charset="-122"/>
              </a:rPr>
              <a:t>方法</a:t>
            </a:r>
          </a:p>
        </p:txBody>
      </p:sp>
      <p:sp>
        <p:nvSpPr>
          <p:cNvPr id="56" name="矩形 55"/>
          <p:cNvSpPr/>
          <p:nvPr/>
        </p:nvSpPr>
        <p:spPr>
          <a:xfrm>
            <a:off x="2835393" y="324999"/>
            <a:ext cx="2734650" cy="384717"/>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a:t>
            </a:r>
            <a:r>
              <a:rPr lang="en-US" altLang="zh-CN" dirty="0" smtClean="0">
                <a:solidFill>
                  <a:schemeClr val="bg1"/>
                </a:solidFill>
                <a:latin typeface="微软雅黑" panose="020B0503020204020204" pitchFamily="34" charset="-122"/>
                <a:ea typeface="微软雅黑" panose="020B0503020204020204" pitchFamily="34" charset="-122"/>
              </a:rPr>
              <a:t>METHODS</a:t>
            </a:r>
            <a:endParaRPr lang="en-US" altLang="zh-CN" dirty="0">
              <a:solidFill>
                <a:schemeClr val="bg1"/>
              </a:solidFill>
              <a:latin typeface="微软雅黑" panose="020B0503020204020204" pitchFamily="34" charset="-122"/>
              <a:ea typeface="微软雅黑" panose="020B0503020204020204" pitchFamily="34" charset="-122"/>
            </a:endParaRPr>
          </a:p>
        </p:txBody>
      </p:sp>
      <p:grpSp>
        <p:nvGrpSpPr>
          <p:cNvPr id="57" name="组 56"/>
          <p:cNvGrpSpPr/>
          <p:nvPr/>
        </p:nvGrpSpPr>
        <p:grpSpPr>
          <a:xfrm>
            <a:off x="9284090" y="252857"/>
            <a:ext cx="2907908" cy="484288"/>
            <a:chOff x="9284089" y="252856"/>
            <a:chExt cx="2907908" cy="484288"/>
          </a:xfrm>
        </p:grpSpPr>
        <p:grpSp>
          <p:nvGrpSpPr>
            <p:cNvPr id="58" name="组 57"/>
            <p:cNvGrpSpPr/>
            <p:nvPr/>
          </p:nvGrpSpPr>
          <p:grpSpPr>
            <a:xfrm>
              <a:off x="11454105" y="252856"/>
              <a:ext cx="737892" cy="484288"/>
              <a:chOff x="11454105" y="252856"/>
              <a:chExt cx="737892" cy="484288"/>
            </a:xfrm>
          </p:grpSpPr>
          <p:grpSp>
            <p:nvGrpSpPr>
              <p:cNvPr id="60" name="组 59"/>
              <p:cNvGrpSpPr/>
              <p:nvPr/>
            </p:nvGrpSpPr>
            <p:grpSpPr>
              <a:xfrm>
                <a:off x="12039604" y="252856"/>
                <a:ext cx="152393" cy="484287"/>
                <a:chOff x="12039604" y="252856"/>
                <a:chExt cx="152393" cy="484287"/>
              </a:xfrm>
            </p:grpSpPr>
            <p:sp>
              <p:nvSpPr>
                <p:cNvPr id="64" name="圆角矩形 6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圆角矩形 6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圆角矩形 65"/>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圆角矩形 66"/>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99"/>
              <p:cNvGrpSpPr/>
              <p:nvPr/>
            </p:nvGrpSpPr>
            <p:grpSpPr>
              <a:xfrm>
                <a:off x="11454105" y="252857"/>
                <a:ext cx="491115" cy="484287"/>
                <a:chOff x="1528923" y="220268"/>
                <a:chExt cx="1284096" cy="1266241"/>
              </a:xfrm>
            </p:grpSpPr>
            <p:sp>
              <p:nvSpPr>
                <p:cNvPr id="62" name="圆角矩形 6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59" name="文本框 58"/>
            <p:cNvSpPr txBox="1"/>
            <p:nvPr/>
          </p:nvSpPr>
          <p:spPr>
            <a:xfrm>
              <a:off x="9284089" y="339048"/>
              <a:ext cx="2170011" cy="323163"/>
            </a:xfrm>
            <a:prstGeom prst="rect">
              <a:avLst/>
            </a:prstGeom>
            <a:noFill/>
          </p:spPr>
          <p:txBody>
            <a:bodyPr wrap="square" lIns="91438" tIns="45719" rIns="91438" bIns="45719" rtlCol="0">
              <a:spAutoFit/>
            </a:bodyPr>
            <a:lstStyle/>
            <a:p>
              <a:pPr algn="r"/>
              <a:r>
                <a:rPr lang="zh-CN" altLang="en-US" sz="1500" dirty="0" smtClean="0">
                  <a:solidFill>
                    <a:schemeClr val="tx1">
                      <a:lumMod val="50000"/>
                      <a:lumOff val="50000"/>
                    </a:schemeClr>
                  </a:solidFill>
                  <a:latin typeface="微软雅黑" panose="020B0503020204020204" pitchFamily="34" charset="-122"/>
                  <a:ea typeface="微软雅黑" panose="020B0503020204020204" pitchFamily="34" charset="-122"/>
                </a:rPr>
                <a:t>中国石油大学</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sp>
        <p:nvSpPr>
          <p:cNvPr id="2" name="文本框 1"/>
          <p:cNvSpPr txBox="1"/>
          <p:nvPr/>
        </p:nvSpPr>
        <p:spPr>
          <a:xfrm>
            <a:off x="647718" y="1262130"/>
            <a:ext cx="1281120" cy="384721"/>
          </a:xfrm>
          <a:prstGeom prst="rect">
            <a:avLst/>
          </a:prstGeom>
          <a:noFill/>
        </p:spPr>
        <p:txBody>
          <a:bodyPr wrap="none" rtlCol="0">
            <a:spAutoFit/>
          </a:bodyPr>
          <a:lstStyle/>
          <a:p>
            <a:r>
              <a:rPr lang="zh-CN" altLang="en-US" dirty="0" smtClean="0">
                <a:latin typeface="宋体" panose="02010600030101010101" pitchFamily="2" charset="-122"/>
                <a:ea typeface="宋体" panose="02010600030101010101" pitchFamily="2" charset="-122"/>
                <a:cs typeface="Times New Roman" panose="02020603050405020304" pitchFamily="18" charset="0"/>
              </a:rPr>
              <a:t>损失函数</a:t>
            </a:r>
            <a:r>
              <a:rPr lang="en-US" altLang="zh-CN" dirty="0" smtClean="0">
                <a:latin typeface="宋体" panose="02010600030101010101" pitchFamily="2" charset="-122"/>
                <a:ea typeface="宋体" panose="02010600030101010101" pitchFamily="2" charset="-122"/>
                <a:cs typeface="Times New Roman" panose="02020603050405020304" pitchFamily="18" charset="0"/>
              </a:rPr>
              <a:t>?</a:t>
            </a:r>
            <a:endParaRPr lang="zh-CN" altLang="en-US" dirty="0">
              <a:latin typeface="宋体" panose="02010600030101010101" pitchFamily="2" charset="-122"/>
              <a:ea typeface="宋体" panose="02010600030101010101" pitchFamily="2" charset="-122"/>
              <a:cs typeface="Times New Roman" panose="02020603050405020304" pitchFamily="18" charset="0"/>
            </a:endParaRPr>
          </a:p>
        </p:txBody>
      </p:sp>
      <p:sp>
        <p:nvSpPr>
          <p:cNvPr id="30" name="文本框 29"/>
          <p:cNvSpPr txBox="1"/>
          <p:nvPr/>
        </p:nvSpPr>
        <p:spPr>
          <a:xfrm>
            <a:off x="6024936" y="324997"/>
            <a:ext cx="1998601" cy="384721"/>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Perceptual Loss</a:t>
            </a:r>
            <a:endParaRPr lang="zh-CN" altLang="en-US" dirty="0">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3"/>
          <a:stretch>
            <a:fillRect/>
          </a:stretch>
        </p:blipFill>
        <p:spPr>
          <a:xfrm>
            <a:off x="1831460" y="1913533"/>
            <a:ext cx="8451782" cy="3199380"/>
          </a:xfrm>
          <a:prstGeom prst="rect">
            <a:avLst/>
          </a:prstGeom>
        </p:spPr>
      </p:pic>
      <p:sp>
        <p:nvSpPr>
          <p:cNvPr id="12" name="文本框 11"/>
          <p:cNvSpPr txBox="1"/>
          <p:nvPr/>
        </p:nvSpPr>
        <p:spPr>
          <a:xfrm>
            <a:off x="2731573" y="5765011"/>
            <a:ext cx="7221016" cy="677108"/>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Perceptual </a:t>
            </a:r>
            <a:r>
              <a:rPr lang="en-US" altLang="zh-CN" dirty="0">
                <a:latin typeface="Times New Roman" panose="02020603050405020304" pitchFamily="18" charset="0"/>
                <a:cs typeface="Times New Roman" panose="02020603050405020304" pitchFamily="18" charset="0"/>
              </a:rPr>
              <a:t>Losses for Real-Time Style Transfer and </a:t>
            </a:r>
            <a:r>
              <a:rPr lang="en-US" altLang="zh-CN" dirty="0" smtClean="0">
                <a:latin typeface="Times New Roman" panose="02020603050405020304" pitchFamily="18" charset="0"/>
                <a:cs typeface="Times New Roman" panose="02020603050405020304" pitchFamily="18" charset="0"/>
              </a:rPr>
              <a:t>Super-Resolution</a:t>
            </a:r>
            <a:r>
              <a:rPr lang="en-US" altLang="zh-CN" dirty="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Justin Johnson, Alexandre </a:t>
            </a:r>
            <a:r>
              <a:rPr lang="en-US" altLang="zh-CN" dirty="0" err="1">
                <a:latin typeface="Times New Roman" panose="02020603050405020304" pitchFamily="18" charset="0"/>
                <a:cs typeface="Times New Roman" panose="02020603050405020304" pitchFamily="18" charset="0"/>
              </a:rPr>
              <a:t>Alahi</a:t>
            </a:r>
            <a:r>
              <a:rPr lang="en-US" altLang="zh-CN" dirty="0">
                <a:latin typeface="Times New Roman" panose="02020603050405020304" pitchFamily="18" charset="0"/>
                <a:cs typeface="Times New Roman" panose="02020603050405020304" pitchFamily="18" charset="0"/>
              </a:rPr>
              <a:t>, Li </a:t>
            </a:r>
            <a:r>
              <a:rPr lang="en-US" altLang="zh-CN" dirty="0" err="1">
                <a:latin typeface="Times New Roman" panose="02020603050405020304" pitchFamily="18" charset="0"/>
                <a:cs typeface="Times New Roman" panose="02020603050405020304" pitchFamily="18" charset="0"/>
              </a:rPr>
              <a:t>Fei-Fei</a:t>
            </a:r>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ECCV </a:t>
            </a:r>
            <a:r>
              <a:rPr lang="en-US" altLang="zh-CN" dirty="0">
                <a:latin typeface="Times New Roman" panose="02020603050405020304" pitchFamily="18" charset="0"/>
                <a:cs typeface="Times New Roman" panose="02020603050405020304" pitchFamily="18" charset="0"/>
              </a:rPr>
              <a:t>2016</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950027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2438403"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4" name="圆角矩形 53"/>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55" name="文本框 54"/>
          <p:cNvSpPr txBox="1"/>
          <p:nvPr/>
        </p:nvSpPr>
        <p:spPr>
          <a:xfrm>
            <a:off x="647718" y="267581"/>
            <a:ext cx="1723541" cy="461661"/>
          </a:xfrm>
          <a:prstGeom prst="rect">
            <a:avLst/>
          </a:prstGeom>
          <a:noFill/>
        </p:spPr>
        <p:txBody>
          <a:bodyPr wrap="none" lIns="91436" tIns="45718" rIns="91436" bIns="45718" rtlCol="0">
            <a:spAutoFit/>
          </a:bodyPr>
          <a:lstStyle/>
          <a:p>
            <a:r>
              <a:rPr lang="zh-CN" altLang="en-US" sz="2400" spc="600" dirty="0" smtClean="0">
                <a:solidFill>
                  <a:schemeClr val="tx2"/>
                </a:solidFill>
                <a:latin typeface="微软雅黑" panose="020B0503020204020204" pitchFamily="34" charset="-122"/>
                <a:ea typeface="微软雅黑" panose="020B0503020204020204" pitchFamily="34" charset="-122"/>
              </a:rPr>
              <a:t>研究</a:t>
            </a:r>
            <a:r>
              <a:rPr lang="zh-CN" altLang="en-US" sz="2400" spc="600" dirty="0">
                <a:solidFill>
                  <a:schemeClr val="tx2"/>
                </a:solidFill>
                <a:latin typeface="微软雅黑" panose="020B0503020204020204" pitchFamily="34" charset="-122"/>
                <a:ea typeface="微软雅黑" panose="020B0503020204020204" pitchFamily="34" charset="-122"/>
              </a:rPr>
              <a:t>方法</a:t>
            </a:r>
          </a:p>
        </p:txBody>
      </p:sp>
      <p:sp>
        <p:nvSpPr>
          <p:cNvPr id="56" name="矩形 55"/>
          <p:cNvSpPr/>
          <p:nvPr/>
        </p:nvSpPr>
        <p:spPr>
          <a:xfrm>
            <a:off x="2835393" y="324999"/>
            <a:ext cx="2734651" cy="384717"/>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a:t>
            </a:r>
            <a:r>
              <a:rPr lang="en-US" altLang="zh-CN" dirty="0" smtClean="0">
                <a:solidFill>
                  <a:schemeClr val="bg1"/>
                </a:solidFill>
                <a:latin typeface="微软雅黑" panose="020B0503020204020204" pitchFamily="34" charset="-122"/>
                <a:ea typeface="微软雅黑" panose="020B0503020204020204" pitchFamily="34" charset="-122"/>
              </a:rPr>
              <a:t>METHODS</a:t>
            </a:r>
            <a:endParaRPr lang="en-US" altLang="zh-CN" dirty="0">
              <a:solidFill>
                <a:schemeClr val="bg1"/>
              </a:solidFill>
              <a:latin typeface="微软雅黑" panose="020B0503020204020204" pitchFamily="34" charset="-122"/>
              <a:ea typeface="微软雅黑" panose="020B0503020204020204" pitchFamily="34" charset="-122"/>
            </a:endParaRPr>
          </a:p>
        </p:txBody>
      </p:sp>
      <p:grpSp>
        <p:nvGrpSpPr>
          <p:cNvPr id="57" name="组 56"/>
          <p:cNvGrpSpPr/>
          <p:nvPr/>
        </p:nvGrpSpPr>
        <p:grpSpPr>
          <a:xfrm>
            <a:off x="9321591" y="252857"/>
            <a:ext cx="2870407" cy="484288"/>
            <a:chOff x="9321590" y="252856"/>
            <a:chExt cx="2870407" cy="484288"/>
          </a:xfrm>
        </p:grpSpPr>
        <p:grpSp>
          <p:nvGrpSpPr>
            <p:cNvPr id="58" name="组 57"/>
            <p:cNvGrpSpPr/>
            <p:nvPr/>
          </p:nvGrpSpPr>
          <p:grpSpPr>
            <a:xfrm>
              <a:off x="11454105" y="252856"/>
              <a:ext cx="737892" cy="484288"/>
              <a:chOff x="11454105" y="252856"/>
              <a:chExt cx="737892" cy="484288"/>
            </a:xfrm>
          </p:grpSpPr>
          <p:grpSp>
            <p:nvGrpSpPr>
              <p:cNvPr id="60" name="组 59"/>
              <p:cNvGrpSpPr/>
              <p:nvPr/>
            </p:nvGrpSpPr>
            <p:grpSpPr>
              <a:xfrm>
                <a:off x="12039604" y="252856"/>
                <a:ext cx="152393" cy="484287"/>
                <a:chOff x="12039604" y="252856"/>
                <a:chExt cx="152393" cy="484287"/>
              </a:xfrm>
            </p:grpSpPr>
            <p:sp>
              <p:nvSpPr>
                <p:cNvPr id="64" name="圆角矩形 6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圆角矩形 6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圆角矩形 65"/>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圆角矩形 66"/>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99"/>
              <p:cNvGrpSpPr/>
              <p:nvPr/>
            </p:nvGrpSpPr>
            <p:grpSpPr>
              <a:xfrm>
                <a:off x="11454105" y="252857"/>
                <a:ext cx="491115" cy="484287"/>
                <a:chOff x="1528923" y="220268"/>
                <a:chExt cx="1284096" cy="1266241"/>
              </a:xfrm>
            </p:grpSpPr>
            <p:sp>
              <p:nvSpPr>
                <p:cNvPr id="62" name="圆角矩形 6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59" name="文本框 58"/>
            <p:cNvSpPr txBox="1"/>
            <p:nvPr/>
          </p:nvSpPr>
          <p:spPr>
            <a:xfrm>
              <a:off x="9321590" y="307182"/>
              <a:ext cx="2170011" cy="323163"/>
            </a:xfrm>
            <a:prstGeom prst="rect">
              <a:avLst/>
            </a:prstGeom>
            <a:noFill/>
          </p:spPr>
          <p:txBody>
            <a:bodyPr wrap="square" lIns="91438" tIns="45719" rIns="91438" bIns="45719" rtlCol="0">
              <a:spAutoFit/>
            </a:bodyPr>
            <a:lstStyle/>
            <a:p>
              <a:pPr algn="r"/>
              <a:r>
                <a:rPr lang="zh-CN" altLang="en-US" sz="1500" dirty="0" smtClean="0">
                  <a:solidFill>
                    <a:schemeClr val="tx1">
                      <a:lumMod val="50000"/>
                      <a:lumOff val="50000"/>
                    </a:schemeClr>
                  </a:solidFill>
                  <a:latin typeface="微软雅黑" panose="020B0503020204020204" pitchFamily="34" charset="-122"/>
                  <a:ea typeface="微软雅黑" panose="020B0503020204020204" pitchFamily="34" charset="-122"/>
                </a:rPr>
                <a:t>中国石油大学</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sp>
        <p:nvSpPr>
          <p:cNvPr id="2" name="文本框 1"/>
          <p:cNvSpPr txBox="1"/>
          <p:nvPr/>
        </p:nvSpPr>
        <p:spPr>
          <a:xfrm>
            <a:off x="6024937" y="324997"/>
            <a:ext cx="1066842" cy="384721"/>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SRGAN</a:t>
            </a:r>
            <a:endParaRPr lang="zh-CN" altLang="en-US" dirty="0">
              <a:latin typeface="Times New Roman" panose="02020603050405020304" pitchFamily="18" charset="0"/>
              <a:cs typeface="Times New Roman" panose="02020603050405020304" pitchFamily="18" charset="0"/>
            </a:endParaRPr>
          </a:p>
        </p:txBody>
      </p:sp>
      <p:sp>
        <p:nvSpPr>
          <p:cNvPr id="22" name="右箭头 21"/>
          <p:cNvSpPr/>
          <p:nvPr/>
        </p:nvSpPr>
        <p:spPr>
          <a:xfrm>
            <a:off x="2934448" y="2475596"/>
            <a:ext cx="400050" cy="152400"/>
          </a:xfrm>
          <a:prstGeom prst="rightArrow">
            <a:avLst/>
          </a:prstGeom>
          <a:solidFill>
            <a:schemeClr val="accent4">
              <a:lumMod val="60000"/>
              <a:lumOff val="4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3356815" y="1965381"/>
            <a:ext cx="1508400" cy="1155600"/>
          </a:xfrm>
          <a:prstGeom prst="rect">
            <a:avLst/>
          </a:prstGeom>
          <a:solidFill>
            <a:schemeClr val="accent6">
              <a:lumMod val="60000"/>
              <a:lumOff val="40000"/>
            </a:schemeClr>
          </a:solidFill>
          <a:ln>
            <a:solidFill>
              <a:schemeClr val="accent6">
                <a:lumMod val="60000"/>
                <a:lumOff val="40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smtClean="0">
                <a:latin typeface="Times New Roman" panose="02020603050405020304" pitchFamily="18" charset="0"/>
                <a:cs typeface="Times New Roman" panose="02020603050405020304" pitchFamily="18" charset="0"/>
              </a:rPr>
              <a:t>Generator</a:t>
            </a:r>
          </a:p>
          <a:p>
            <a:pPr algn="ctr"/>
            <a:r>
              <a:rPr lang="en-US" altLang="zh-CN" dirty="0" smtClean="0">
                <a:latin typeface="Times New Roman" panose="02020603050405020304" pitchFamily="18" charset="0"/>
                <a:cs typeface="Times New Roman" panose="02020603050405020304" pitchFamily="18" charset="0"/>
              </a:rPr>
              <a:t>network</a:t>
            </a:r>
            <a:endParaRPr lang="zh-CN" altLang="en-US" dirty="0">
              <a:latin typeface="Times New Roman" panose="02020603050405020304" pitchFamily="18" charset="0"/>
              <a:cs typeface="Times New Roman" panose="02020603050405020304" pitchFamily="18" charset="0"/>
            </a:endParaRPr>
          </a:p>
        </p:txBody>
      </p:sp>
      <p:sp>
        <p:nvSpPr>
          <p:cNvPr id="24" name="右箭头 23"/>
          <p:cNvSpPr/>
          <p:nvPr/>
        </p:nvSpPr>
        <p:spPr>
          <a:xfrm>
            <a:off x="4885570" y="2469363"/>
            <a:ext cx="523875" cy="147637"/>
          </a:xfrm>
          <a:prstGeom prst="rightArrow">
            <a:avLst/>
          </a:prstGeom>
          <a:solidFill>
            <a:schemeClr val="accent4">
              <a:lumMod val="60000"/>
              <a:lumOff val="4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右箭头 26"/>
          <p:cNvSpPr/>
          <p:nvPr/>
        </p:nvSpPr>
        <p:spPr>
          <a:xfrm>
            <a:off x="7324723" y="3312558"/>
            <a:ext cx="400050" cy="152400"/>
          </a:xfrm>
          <a:prstGeom prst="rightArrow">
            <a:avLst/>
          </a:prstGeom>
          <a:solidFill>
            <a:schemeClr val="accent4">
              <a:lumMod val="60000"/>
              <a:lumOff val="4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6555122" y="2490046"/>
            <a:ext cx="769603" cy="106272"/>
          </a:xfrm>
          <a:prstGeom prst="rect">
            <a:avLst/>
          </a:prstGeom>
          <a:solidFill>
            <a:schemeClr val="accent4">
              <a:lumMod val="60000"/>
              <a:lumOff val="40000"/>
            </a:schemeClr>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9" name="矩形 28"/>
          <p:cNvSpPr/>
          <p:nvPr/>
        </p:nvSpPr>
        <p:spPr>
          <a:xfrm>
            <a:off x="6597253" y="4159446"/>
            <a:ext cx="727472" cy="104295"/>
          </a:xfrm>
          <a:prstGeom prst="rect">
            <a:avLst/>
          </a:prstGeom>
          <a:solidFill>
            <a:schemeClr val="accent4">
              <a:lumMod val="60000"/>
              <a:lumOff val="40000"/>
            </a:schemeClr>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0" name="矩形 29"/>
          <p:cNvSpPr/>
          <p:nvPr/>
        </p:nvSpPr>
        <p:spPr>
          <a:xfrm rot="5400000">
            <a:off x="6494544" y="3329269"/>
            <a:ext cx="1565109" cy="95249"/>
          </a:xfrm>
          <a:prstGeom prst="rect">
            <a:avLst/>
          </a:prstGeom>
          <a:solidFill>
            <a:schemeClr val="accent4">
              <a:lumMod val="60000"/>
              <a:lumOff val="40000"/>
            </a:schemeClr>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1" name="矩形 30"/>
          <p:cNvSpPr/>
          <p:nvPr/>
        </p:nvSpPr>
        <p:spPr>
          <a:xfrm>
            <a:off x="7729931" y="2810810"/>
            <a:ext cx="1554159" cy="1155896"/>
          </a:xfrm>
          <a:prstGeom prst="rect">
            <a:avLst/>
          </a:prstGeom>
          <a:solidFill>
            <a:schemeClr val="accent6">
              <a:lumMod val="60000"/>
              <a:lumOff val="40000"/>
            </a:schemeClr>
          </a:solidFill>
          <a:ln>
            <a:solidFill>
              <a:schemeClr val="accent6">
                <a:lumMod val="60000"/>
                <a:lumOff val="40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smtClean="0">
                <a:latin typeface="Times New Roman" panose="02020603050405020304" pitchFamily="18" charset="0"/>
                <a:cs typeface="Times New Roman" panose="02020603050405020304" pitchFamily="18" charset="0"/>
              </a:rPr>
              <a:t>Discriminator</a:t>
            </a:r>
          </a:p>
          <a:p>
            <a:pPr algn="ctr"/>
            <a:r>
              <a:rPr lang="en-US" altLang="zh-CN" dirty="0" smtClean="0">
                <a:latin typeface="Times New Roman" panose="02020603050405020304" pitchFamily="18" charset="0"/>
                <a:cs typeface="Times New Roman" panose="02020603050405020304" pitchFamily="18" charset="0"/>
              </a:rPr>
              <a:t>network</a:t>
            </a:r>
            <a:endParaRPr lang="zh-CN" altLang="en-US" dirty="0">
              <a:latin typeface="Times New Roman" panose="02020603050405020304" pitchFamily="18" charset="0"/>
              <a:cs typeface="Times New Roman" panose="02020603050405020304" pitchFamily="18" charset="0"/>
            </a:endParaRPr>
          </a:p>
        </p:txBody>
      </p:sp>
      <p:sp>
        <p:nvSpPr>
          <p:cNvPr id="32" name="右箭头 31"/>
          <p:cNvSpPr/>
          <p:nvPr/>
        </p:nvSpPr>
        <p:spPr>
          <a:xfrm>
            <a:off x="9238058" y="3291917"/>
            <a:ext cx="523875" cy="147637"/>
          </a:xfrm>
          <a:prstGeom prst="rightArrow">
            <a:avLst/>
          </a:prstGeom>
          <a:solidFill>
            <a:schemeClr val="accent4">
              <a:lumMod val="60000"/>
              <a:lumOff val="4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1860396" y="2967092"/>
            <a:ext cx="1452642" cy="584775"/>
          </a:xfrm>
          <a:prstGeom prst="rect">
            <a:avLst/>
          </a:prstGeom>
          <a:noFill/>
        </p:spPr>
        <p:txBody>
          <a:bodyPr wrap="none" rtlCol="0">
            <a:spAutoFit/>
          </a:bodyPr>
          <a:lstStyle/>
          <a:p>
            <a:pPr algn="ctr"/>
            <a:r>
              <a:rPr lang="en-US" altLang="zh-CN" sz="1600" dirty="0" smtClean="0">
                <a:latin typeface="Times New Roman" panose="02020603050405020304" pitchFamily="18" charset="0"/>
                <a:cs typeface="Times New Roman" panose="02020603050405020304" pitchFamily="18" charset="0"/>
              </a:rPr>
              <a:t>Low-resolution</a:t>
            </a:r>
          </a:p>
          <a:p>
            <a:pPr algn="ctr"/>
            <a:r>
              <a:rPr lang="en-US" altLang="zh-CN" sz="1600" dirty="0" smtClean="0">
                <a:latin typeface="Times New Roman" panose="02020603050405020304" pitchFamily="18" charset="0"/>
                <a:cs typeface="Times New Roman" panose="02020603050405020304" pitchFamily="18" charset="0"/>
              </a:rPr>
              <a:t>image</a:t>
            </a:r>
            <a:endParaRPr lang="zh-CN" altLang="en-US" sz="1600" dirty="0">
              <a:latin typeface="Times New Roman" panose="02020603050405020304" pitchFamily="18" charset="0"/>
              <a:cs typeface="Times New Roman" panose="02020603050405020304" pitchFamily="18" charset="0"/>
            </a:endParaRPr>
          </a:p>
        </p:txBody>
      </p:sp>
      <p:sp>
        <p:nvSpPr>
          <p:cNvPr id="34" name="文本框 33"/>
          <p:cNvSpPr txBox="1"/>
          <p:nvPr/>
        </p:nvSpPr>
        <p:spPr>
          <a:xfrm>
            <a:off x="5312178" y="4696268"/>
            <a:ext cx="1343638" cy="384721"/>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Real image </a:t>
            </a:r>
            <a:endParaRPr lang="zh-CN" altLang="en-US" dirty="0">
              <a:latin typeface="Times New Roman" panose="02020603050405020304" pitchFamily="18" charset="0"/>
              <a:cs typeface="Times New Roman" panose="02020603050405020304" pitchFamily="18" charset="0"/>
            </a:endParaRPr>
          </a:p>
        </p:txBody>
      </p:sp>
      <p:sp>
        <p:nvSpPr>
          <p:cNvPr id="35" name="文本框 34"/>
          <p:cNvSpPr txBox="1"/>
          <p:nvPr/>
        </p:nvSpPr>
        <p:spPr>
          <a:xfrm>
            <a:off x="5147507" y="1481770"/>
            <a:ext cx="1898277" cy="384721"/>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Generated image </a:t>
            </a:r>
            <a:endParaRPr lang="zh-CN" altLang="en-US" dirty="0">
              <a:latin typeface="Times New Roman" panose="02020603050405020304" pitchFamily="18" charset="0"/>
              <a:cs typeface="Times New Roman" panose="02020603050405020304" pitchFamily="18" charset="0"/>
            </a:endParaRPr>
          </a:p>
        </p:txBody>
      </p:sp>
      <p:sp>
        <p:nvSpPr>
          <p:cNvPr id="36" name="圆角矩形 35"/>
          <p:cNvSpPr/>
          <p:nvPr/>
        </p:nvSpPr>
        <p:spPr>
          <a:xfrm>
            <a:off x="9761932" y="2431166"/>
            <a:ext cx="850259" cy="1891454"/>
          </a:xfrm>
          <a:prstGeom prst="roundRect">
            <a:avLst/>
          </a:prstGeom>
          <a:solidFill>
            <a:schemeClr val="accent6">
              <a:lumMod val="40000"/>
              <a:lumOff val="60000"/>
            </a:schemeClr>
          </a:solidFill>
          <a:ln>
            <a:solidFill>
              <a:srgbClr val="00B050"/>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smtClean="0">
                <a:latin typeface="Times New Roman" panose="02020603050405020304" pitchFamily="18" charset="0"/>
                <a:cs typeface="Times New Roman" panose="02020603050405020304" pitchFamily="18" charset="0"/>
              </a:rPr>
              <a:t>Real ?</a:t>
            </a:r>
          </a:p>
          <a:p>
            <a:pPr algn="ctr"/>
            <a:r>
              <a:rPr lang="en-US" altLang="zh-CN" dirty="0" smtClean="0">
                <a:latin typeface="Times New Roman" panose="02020603050405020304" pitchFamily="18" charset="0"/>
                <a:cs typeface="Times New Roman" panose="02020603050405020304" pitchFamily="18" charset="0"/>
              </a:rPr>
              <a:t>Or</a:t>
            </a:r>
          </a:p>
          <a:p>
            <a:pPr algn="ctr"/>
            <a:r>
              <a:rPr lang="en-US" altLang="zh-CN" dirty="0" smtClean="0">
                <a:latin typeface="Times New Roman" panose="02020603050405020304" pitchFamily="18" charset="0"/>
                <a:cs typeface="Times New Roman" panose="02020603050405020304" pitchFamily="18" charset="0"/>
              </a:rPr>
              <a:t>Fake ?</a:t>
            </a:r>
            <a:endParaRPr lang="zh-CN" altLang="en-US" dirty="0">
              <a:latin typeface="Times New Roman" panose="02020603050405020304" pitchFamily="18" charset="0"/>
              <a:cs typeface="Times New Roman" panose="02020603050405020304" pitchFamily="18" charset="0"/>
            </a:endParaRPr>
          </a:p>
        </p:txBody>
      </p:sp>
      <p:pic>
        <p:nvPicPr>
          <p:cNvPr id="37" name="图片 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2651" y="2215469"/>
            <a:ext cx="655423" cy="655423"/>
          </a:xfrm>
          <a:prstGeom prst="rect">
            <a:avLst/>
          </a:prstGeom>
        </p:spPr>
      </p:pic>
      <p:pic>
        <p:nvPicPr>
          <p:cNvPr id="38" name="图片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2875" y="1978735"/>
            <a:ext cx="1142245" cy="1142245"/>
          </a:xfrm>
          <a:prstGeom prst="rect">
            <a:avLst/>
          </a:prstGeom>
        </p:spPr>
      </p:pic>
      <p:pic>
        <p:nvPicPr>
          <p:cNvPr id="39" name="图片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3937" y="3439213"/>
            <a:ext cx="1131183" cy="1131183"/>
          </a:xfrm>
          <a:prstGeom prst="rect">
            <a:avLst/>
          </a:prstGeom>
        </p:spPr>
      </p:pic>
      <p:sp>
        <p:nvSpPr>
          <p:cNvPr id="3" name="文本框 2"/>
          <p:cNvSpPr txBox="1"/>
          <p:nvPr/>
        </p:nvSpPr>
        <p:spPr>
          <a:xfrm>
            <a:off x="1846688" y="5446306"/>
            <a:ext cx="9617633" cy="677108"/>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Photo-Realistic Single Image Super-Resolution Using a Generative Adversarial, Christian </a:t>
            </a:r>
            <a:r>
              <a:rPr lang="en-US" altLang="zh-CN" dirty="0" err="1">
                <a:latin typeface="Times New Roman" panose="02020603050405020304" pitchFamily="18" charset="0"/>
                <a:cs typeface="Times New Roman" panose="02020603050405020304" pitchFamily="18" charset="0"/>
              </a:rPr>
              <a:t>Ledig</a:t>
            </a:r>
            <a:r>
              <a:rPr lang="en-US" altLang="zh-CN" dirty="0" smtClean="0">
                <a:latin typeface="Times New Roman" panose="02020603050405020304" pitchFamily="18" charset="0"/>
                <a:cs typeface="Times New Roman" panose="02020603050405020304" pitchFamily="18" charset="0"/>
              </a:rPr>
              <a:t>,</a:t>
            </a:r>
          </a:p>
          <a:p>
            <a:r>
              <a:rPr lang="en-US" altLang="zh-CN" dirty="0" smtClean="0">
                <a:latin typeface="Times New Roman" panose="02020603050405020304" pitchFamily="18" charset="0"/>
                <a:cs typeface="Times New Roman" panose="02020603050405020304" pitchFamily="18" charset="0"/>
              </a:rPr>
              <a:t>Lucas </a:t>
            </a:r>
            <a:r>
              <a:rPr lang="en-US" altLang="zh-CN" dirty="0" err="1">
                <a:latin typeface="Times New Roman" panose="02020603050405020304" pitchFamily="18" charset="0"/>
                <a:cs typeface="Times New Roman" panose="02020603050405020304" pitchFamily="18" charset="0"/>
              </a:rPr>
              <a:t>Theis</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Ferenc</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Huszar</a:t>
            </a:r>
            <a:r>
              <a:rPr lang="en-US" altLang="zh-CN" dirty="0">
                <a:latin typeface="Times New Roman" panose="02020603050405020304" pitchFamily="18" charset="0"/>
                <a:cs typeface="Times New Roman" panose="02020603050405020304" pitchFamily="18" charset="0"/>
              </a:rPr>
              <a:t>, Jose Caballero</a:t>
            </a:r>
            <a:r>
              <a:rPr lang="en-US" altLang="zh-CN" dirty="0" smtClean="0">
                <a:latin typeface="Times New Roman" panose="02020603050405020304" pitchFamily="18" charset="0"/>
                <a:cs typeface="Times New Roman" panose="02020603050405020304" pitchFamily="18" charset="0"/>
              </a:rPr>
              <a:t>, CVPR, in 2017</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31216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2438403"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4" name="圆角矩形 53"/>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55" name="文本框 54"/>
          <p:cNvSpPr txBox="1"/>
          <p:nvPr/>
        </p:nvSpPr>
        <p:spPr>
          <a:xfrm>
            <a:off x="647718" y="267581"/>
            <a:ext cx="1723541" cy="461661"/>
          </a:xfrm>
          <a:prstGeom prst="rect">
            <a:avLst/>
          </a:prstGeom>
          <a:noFill/>
        </p:spPr>
        <p:txBody>
          <a:bodyPr wrap="none" lIns="91436" tIns="45718" rIns="91436" bIns="45718" rtlCol="0">
            <a:spAutoFit/>
          </a:bodyPr>
          <a:lstStyle/>
          <a:p>
            <a:r>
              <a:rPr lang="zh-CN" altLang="en-US" sz="2400" spc="600" dirty="0" smtClean="0">
                <a:solidFill>
                  <a:schemeClr val="tx2"/>
                </a:solidFill>
                <a:latin typeface="微软雅黑" panose="020B0503020204020204" pitchFamily="34" charset="-122"/>
                <a:ea typeface="微软雅黑" panose="020B0503020204020204" pitchFamily="34" charset="-122"/>
              </a:rPr>
              <a:t>研究</a:t>
            </a:r>
            <a:r>
              <a:rPr lang="zh-CN" altLang="en-US" sz="2400" spc="600" dirty="0">
                <a:solidFill>
                  <a:schemeClr val="tx2"/>
                </a:solidFill>
                <a:latin typeface="微软雅黑" panose="020B0503020204020204" pitchFamily="34" charset="-122"/>
                <a:ea typeface="微软雅黑" panose="020B0503020204020204" pitchFamily="34" charset="-122"/>
              </a:rPr>
              <a:t>方法</a:t>
            </a:r>
          </a:p>
        </p:txBody>
      </p:sp>
      <p:sp>
        <p:nvSpPr>
          <p:cNvPr id="56" name="矩形 55"/>
          <p:cNvSpPr/>
          <p:nvPr/>
        </p:nvSpPr>
        <p:spPr>
          <a:xfrm>
            <a:off x="2835393" y="324999"/>
            <a:ext cx="2734651" cy="384717"/>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a:t>
            </a:r>
            <a:r>
              <a:rPr lang="en-US" altLang="zh-CN" dirty="0" smtClean="0">
                <a:solidFill>
                  <a:schemeClr val="bg1"/>
                </a:solidFill>
                <a:latin typeface="微软雅黑" panose="020B0503020204020204" pitchFamily="34" charset="-122"/>
                <a:ea typeface="微软雅黑" panose="020B0503020204020204" pitchFamily="34" charset="-122"/>
              </a:rPr>
              <a:t>METHODS</a:t>
            </a:r>
            <a:endParaRPr lang="en-US" altLang="zh-CN" dirty="0">
              <a:solidFill>
                <a:schemeClr val="bg1"/>
              </a:solidFill>
              <a:latin typeface="微软雅黑" panose="020B0503020204020204" pitchFamily="34" charset="-122"/>
              <a:ea typeface="微软雅黑" panose="020B0503020204020204" pitchFamily="34" charset="-122"/>
            </a:endParaRPr>
          </a:p>
        </p:txBody>
      </p:sp>
      <p:grpSp>
        <p:nvGrpSpPr>
          <p:cNvPr id="57" name="组 56"/>
          <p:cNvGrpSpPr/>
          <p:nvPr/>
        </p:nvGrpSpPr>
        <p:grpSpPr>
          <a:xfrm>
            <a:off x="9284091" y="252857"/>
            <a:ext cx="2907907" cy="484288"/>
            <a:chOff x="9284090" y="252856"/>
            <a:chExt cx="2907907" cy="484288"/>
          </a:xfrm>
        </p:grpSpPr>
        <p:grpSp>
          <p:nvGrpSpPr>
            <p:cNvPr id="58" name="组 57"/>
            <p:cNvGrpSpPr/>
            <p:nvPr/>
          </p:nvGrpSpPr>
          <p:grpSpPr>
            <a:xfrm>
              <a:off x="11454105" y="252856"/>
              <a:ext cx="737892" cy="484288"/>
              <a:chOff x="11454105" y="252856"/>
              <a:chExt cx="737892" cy="484288"/>
            </a:xfrm>
          </p:grpSpPr>
          <p:grpSp>
            <p:nvGrpSpPr>
              <p:cNvPr id="60" name="组 59"/>
              <p:cNvGrpSpPr/>
              <p:nvPr/>
            </p:nvGrpSpPr>
            <p:grpSpPr>
              <a:xfrm>
                <a:off x="12039604" y="252856"/>
                <a:ext cx="152393" cy="484287"/>
                <a:chOff x="12039604" y="252856"/>
                <a:chExt cx="152393" cy="484287"/>
              </a:xfrm>
            </p:grpSpPr>
            <p:sp>
              <p:nvSpPr>
                <p:cNvPr id="64" name="圆角矩形 6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圆角矩形 6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圆角矩形 65"/>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圆角矩形 66"/>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99"/>
              <p:cNvGrpSpPr/>
              <p:nvPr/>
            </p:nvGrpSpPr>
            <p:grpSpPr>
              <a:xfrm>
                <a:off x="11454105" y="252857"/>
                <a:ext cx="491115" cy="484287"/>
                <a:chOff x="1528923" y="220268"/>
                <a:chExt cx="1284096" cy="1266241"/>
              </a:xfrm>
            </p:grpSpPr>
            <p:sp>
              <p:nvSpPr>
                <p:cNvPr id="62" name="圆角矩形 6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59" name="文本框 58"/>
            <p:cNvSpPr txBox="1"/>
            <p:nvPr/>
          </p:nvSpPr>
          <p:spPr>
            <a:xfrm>
              <a:off x="9284090" y="355774"/>
              <a:ext cx="2170011" cy="323163"/>
            </a:xfrm>
            <a:prstGeom prst="rect">
              <a:avLst/>
            </a:prstGeom>
            <a:noFill/>
          </p:spPr>
          <p:txBody>
            <a:bodyPr wrap="square" lIns="91438" tIns="45719" rIns="91438" bIns="45719" rtlCol="0">
              <a:spAutoFit/>
            </a:bodyPr>
            <a:lstStyle/>
            <a:p>
              <a:pPr algn="r"/>
              <a:r>
                <a:rPr lang="zh-CN" altLang="en-US" sz="1500" dirty="0" smtClean="0">
                  <a:solidFill>
                    <a:schemeClr val="tx1">
                      <a:lumMod val="50000"/>
                      <a:lumOff val="50000"/>
                    </a:schemeClr>
                  </a:solidFill>
                  <a:latin typeface="微软雅黑" panose="020B0503020204020204" pitchFamily="34" charset="-122"/>
                  <a:ea typeface="微软雅黑" panose="020B0503020204020204" pitchFamily="34" charset="-122"/>
                </a:rPr>
                <a:t>中国石油大学</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sp>
        <p:nvSpPr>
          <p:cNvPr id="2" name="文本框 1"/>
          <p:cNvSpPr txBox="1"/>
          <p:nvPr/>
        </p:nvSpPr>
        <p:spPr>
          <a:xfrm>
            <a:off x="6024937" y="324997"/>
            <a:ext cx="1066842" cy="384721"/>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SRGAN</a:t>
            </a:r>
            <a:endParaRPr lang="zh-CN" altLang="en-US" dirty="0">
              <a:latin typeface="Times New Roman" panose="02020603050405020304" pitchFamily="18" charset="0"/>
              <a:cs typeface="Times New Roman" panose="02020603050405020304" pitchFamily="18" charset="0"/>
            </a:endParaRPr>
          </a:p>
        </p:txBody>
      </p:sp>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5637" y="1794202"/>
            <a:ext cx="8778626" cy="2623818"/>
          </a:xfrm>
          <a:prstGeom prst="rect">
            <a:avLst/>
          </a:prstGeom>
        </p:spPr>
      </p:pic>
      <p:sp>
        <p:nvSpPr>
          <p:cNvPr id="16" name="右大括号 15"/>
          <p:cNvSpPr/>
          <p:nvPr/>
        </p:nvSpPr>
        <p:spPr>
          <a:xfrm rot="5400000">
            <a:off x="7853380" y="4033923"/>
            <a:ext cx="446412" cy="1429555"/>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7" name="左大括号 16"/>
          <p:cNvSpPr/>
          <p:nvPr/>
        </p:nvSpPr>
        <p:spPr>
          <a:xfrm rot="16200000">
            <a:off x="5019556" y="2718472"/>
            <a:ext cx="406814" cy="400533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8" name="文本框 17"/>
          <p:cNvSpPr txBox="1"/>
          <p:nvPr/>
        </p:nvSpPr>
        <p:spPr>
          <a:xfrm>
            <a:off x="4299945" y="5024255"/>
            <a:ext cx="1946367" cy="384721"/>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Feature extraction</a:t>
            </a:r>
            <a:endParaRPr lang="zh-CN" altLang="en-US" dirty="0">
              <a:latin typeface="Times New Roman" panose="02020603050405020304" pitchFamily="18" charset="0"/>
              <a:cs typeface="Times New Roman" panose="02020603050405020304" pitchFamily="18" charset="0"/>
            </a:endParaRPr>
          </a:p>
        </p:txBody>
      </p:sp>
      <p:sp>
        <p:nvSpPr>
          <p:cNvPr id="19" name="文本框 18"/>
          <p:cNvSpPr txBox="1"/>
          <p:nvPr/>
        </p:nvSpPr>
        <p:spPr>
          <a:xfrm>
            <a:off x="7738897" y="5009017"/>
            <a:ext cx="1032166" cy="384721"/>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upscale</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74454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2438403"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solidFill>
                <a:prstClr val="white"/>
              </a:solidFill>
            </a:endParaRPr>
          </a:p>
        </p:txBody>
      </p:sp>
      <p:sp>
        <p:nvSpPr>
          <p:cNvPr id="54" name="圆角矩形 53"/>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solidFill>
                  <a:prstClr val="white"/>
                </a:solidFill>
              </a:rPr>
              <a:t>2</a:t>
            </a:r>
            <a:endParaRPr lang="zh-CN" altLang="en-US" sz="3600" dirty="0">
              <a:solidFill>
                <a:prstClr val="white"/>
              </a:solidFill>
            </a:endParaRPr>
          </a:p>
        </p:txBody>
      </p:sp>
      <p:sp>
        <p:nvSpPr>
          <p:cNvPr id="55" name="文本框 54"/>
          <p:cNvSpPr txBox="1"/>
          <p:nvPr/>
        </p:nvSpPr>
        <p:spPr>
          <a:xfrm>
            <a:off x="647718" y="267581"/>
            <a:ext cx="1723541" cy="461661"/>
          </a:xfrm>
          <a:prstGeom prst="rect">
            <a:avLst/>
          </a:prstGeom>
          <a:noFill/>
        </p:spPr>
        <p:txBody>
          <a:bodyPr wrap="none" lIns="91436" tIns="45718" rIns="91436" bIns="45718" rtlCol="0">
            <a:spAutoFit/>
          </a:bodyPr>
          <a:lstStyle/>
          <a:p>
            <a:r>
              <a:rPr lang="zh-CN" altLang="en-US" sz="2400" spc="600" dirty="0" smtClean="0">
                <a:solidFill>
                  <a:srgbClr val="44546A"/>
                </a:solidFill>
                <a:latin typeface="微软雅黑" panose="020B0503020204020204" pitchFamily="34" charset="-122"/>
              </a:rPr>
              <a:t>研究</a:t>
            </a:r>
            <a:r>
              <a:rPr lang="zh-CN" altLang="en-US" sz="2400" spc="600" dirty="0">
                <a:solidFill>
                  <a:srgbClr val="44546A"/>
                </a:solidFill>
                <a:latin typeface="微软雅黑" panose="020B0503020204020204" pitchFamily="34" charset="-122"/>
              </a:rPr>
              <a:t>方法</a:t>
            </a:r>
          </a:p>
        </p:txBody>
      </p:sp>
      <p:sp>
        <p:nvSpPr>
          <p:cNvPr id="56" name="矩形 55"/>
          <p:cNvSpPr/>
          <p:nvPr/>
        </p:nvSpPr>
        <p:spPr>
          <a:xfrm>
            <a:off x="2835393" y="324999"/>
            <a:ext cx="2734651" cy="384717"/>
          </a:xfrm>
          <a:prstGeom prst="rect">
            <a:avLst/>
          </a:prstGeom>
        </p:spPr>
        <p:txBody>
          <a:bodyPr wrap="none" lIns="91436" tIns="45718" rIns="91436" bIns="45718">
            <a:spAutoFit/>
          </a:bodyPr>
          <a:lstStyle/>
          <a:p>
            <a:pPr algn="ctr"/>
            <a:r>
              <a:rPr lang="en-US" altLang="zh-CN" dirty="0">
                <a:solidFill>
                  <a:prstClr val="white"/>
                </a:solidFill>
                <a:latin typeface="微软雅黑" panose="020B0503020204020204" pitchFamily="34" charset="-122"/>
              </a:rPr>
              <a:t>RESEARCH </a:t>
            </a:r>
            <a:r>
              <a:rPr lang="en-US" altLang="zh-CN" dirty="0" smtClean="0">
                <a:solidFill>
                  <a:prstClr val="white"/>
                </a:solidFill>
                <a:latin typeface="微软雅黑" panose="020B0503020204020204" pitchFamily="34" charset="-122"/>
              </a:rPr>
              <a:t>METHODS</a:t>
            </a:r>
            <a:endParaRPr lang="en-US" altLang="zh-CN" dirty="0">
              <a:solidFill>
                <a:prstClr val="white"/>
              </a:solidFill>
              <a:latin typeface="微软雅黑" panose="020B0503020204020204" pitchFamily="34" charset="-122"/>
            </a:endParaRPr>
          </a:p>
        </p:txBody>
      </p:sp>
      <p:grpSp>
        <p:nvGrpSpPr>
          <p:cNvPr id="57" name="组 56"/>
          <p:cNvGrpSpPr/>
          <p:nvPr/>
        </p:nvGrpSpPr>
        <p:grpSpPr>
          <a:xfrm>
            <a:off x="9284090" y="252857"/>
            <a:ext cx="2907908" cy="484288"/>
            <a:chOff x="9284089" y="252856"/>
            <a:chExt cx="2907908" cy="484288"/>
          </a:xfrm>
        </p:grpSpPr>
        <p:grpSp>
          <p:nvGrpSpPr>
            <p:cNvPr id="58" name="组 57"/>
            <p:cNvGrpSpPr/>
            <p:nvPr/>
          </p:nvGrpSpPr>
          <p:grpSpPr>
            <a:xfrm>
              <a:off x="11454105" y="252856"/>
              <a:ext cx="737892" cy="484288"/>
              <a:chOff x="11454105" y="252856"/>
              <a:chExt cx="737892" cy="484288"/>
            </a:xfrm>
          </p:grpSpPr>
          <p:grpSp>
            <p:nvGrpSpPr>
              <p:cNvPr id="60" name="组 59"/>
              <p:cNvGrpSpPr/>
              <p:nvPr/>
            </p:nvGrpSpPr>
            <p:grpSpPr>
              <a:xfrm>
                <a:off x="12039604" y="252856"/>
                <a:ext cx="152393" cy="484287"/>
                <a:chOff x="12039604" y="252856"/>
                <a:chExt cx="152393" cy="484287"/>
              </a:xfrm>
            </p:grpSpPr>
            <p:sp>
              <p:nvSpPr>
                <p:cNvPr id="64" name="圆角矩形 6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5" name="圆角矩形 6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6" name="圆角矩形 65"/>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圆角矩形 66"/>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圆角矩形 67"/>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61" name="组合 99"/>
              <p:cNvGrpSpPr/>
              <p:nvPr/>
            </p:nvGrpSpPr>
            <p:grpSpPr>
              <a:xfrm>
                <a:off x="11454105" y="252857"/>
                <a:ext cx="491115" cy="484287"/>
                <a:chOff x="1528923" y="220268"/>
                <a:chExt cx="1284096" cy="1266241"/>
              </a:xfrm>
            </p:grpSpPr>
            <p:sp>
              <p:nvSpPr>
                <p:cNvPr id="62" name="圆角矩形 6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59" name="文本框 58"/>
            <p:cNvSpPr txBox="1"/>
            <p:nvPr/>
          </p:nvSpPr>
          <p:spPr>
            <a:xfrm>
              <a:off x="9284089" y="355774"/>
              <a:ext cx="2170011" cy="323163"/>
            </a:xfrm>
            <a:prstGeom prst="rect">
              <a:avLst/>
            </a:prstGeom>
            <a:noFill/>
          </p:spPr>
          <p:txBody>
            <a:bodyPr wrap="square" lIns="91438" tIns="45719" rIns="91438" bIns="45719" rtlCol="0">
              <a:spAutoFit/>
            </a:bodyPr>
            <a:lstStyle/>
            <a:p>
              <a:pPr algn="r"/>
              <a:r>
                <a:rPr lang="zh-CN" altLang="en-US" sz="1500" dirty="0" smtClean="0">
                  <a:solidFill>
                    <a:prstClr val="black">
                      <a:lumMod val="50000"/>
                      <a:lumOff val="50000"/>
                    </a:prstClr>
                  </a:solidFill>
                  <a:latin typeface="微软雅黑" panose="020B0503020204020204" pitchFamily="34" charset="-122"/>
                </a:rPr>
                <a:t>中国石油大学</a:t>
              </a:r>
              <a:endParaRPr lang="zh-CN" altLang="en-US" sz="1500" dirty="0">
                <a:solidFill>
                  <a:prstClr val="black">
                    <a:lumMod val="50000"/>
                    <a:lumOff val="50000"/>
                  </a:prstClr>
                </a:solidFill>
                <a:latin typeface="Segoe UI Semilight" panose="020B0402040204020203" pitchFamily="34" charset="0"/>
                <a:cs typeface="Segoe UI Semilight" panose="020B0402040204020203" pitchFamily="34" charset="0"/>
              </a:endParaRPr>
            </a:p>
          </p:txBody>
        </p:sp>
      </p:grpSp>
      <p:sp>
        <p:nvSpPr>
          <p:cNvPr id="30" name="文本框 29"/>
          <p:cNvSpPr txBox="1"/>
          <p:nvPr/>
        </p:nvSpPr>
        <p:spPr>
          <a:xfrm>
            <a:off x="6024937" y="324997"/>
            <a:ext cx="1066842" cy="384721"/>
          </a:xfrm>
          <a:prstGeom prst="rect">
            <a:avLst/>
          </a:prstGeom>
          <a:noFill/>
        </p:spPr>
        <p:txBody>
          <a:bodyPr wrap="square" rtlCol="0">
            <a:spAutoFit/>
          </a:bodyPr>
          <a:lstStyle/>
          <a:p>
            <a:r>
              <a:rPr lang="en-US" altLang="zh-CN" dirty="0" smtClean="0">
                <a:solidFill>
                  <a:prstClr val="black"/>
                </a:solidFill>
                <a:latin typeface="Times New Roman" panose="02020603050405020304" pitchFamily="18" charset="0"/>
                <a:cs typeface="Times New Roman" panose="02020603050405020304" pitchFamily="18" charset="0"/>
              </a:rPr>
              <a:t>SRGAN</a:t>
            </a:r>
            <a:endParaRPr lang="zh-CN" altLang="en-US" dirty="0">
              <a:solidFill>
                <a:prstClr val="black"/>
              </a:solidFill>
              <a:latin typeface="Times New Roman" panose="02020603050405020304" pitchFamily="18" charset="0"/>
              <a:cs typeface="Times New Roman" panose="02020603050405020304" pitchFamily="18" charset="0"/>
            </a:endParaRPr>
          </a:p>
        </p:txBody>
      </p:sp>
      <p:sp>
        <p:nvSpPr>
          <p:cNvPr id="8" name="文本框 7"/>
          <p:cNvSpPr txBox="1"/>
          <p:nvPr/>
        </p:nvSpPr>
        <p:spPr>
          <a:xfrm>
            <a:off x="881581" y="3433311"/>
            <a:ext cx="1693268" cy="677108"/>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Generator loss functions</a:t>
            </a:r>
            <a:endParaRPr lang="zh-CN" altLang="en-US" dirty="0">
              <a:latin typeface="Times New Roman" panose="02020603050405020304" pitchFamily="18" charset="0"/>
              <a:cs typeface="Times New Roman" panose="02020603050405020304" pitchFamily="18" charset="0"/>
            </a:endParaRPr>
          </a:p>
        </p:txBody>
      </p:sp>
      <p:sp>
        <p:nvSpPr>
          <p:cNvPr id="12" name="左大括号 11"/>
          <p:cNvSpPr/>
          <p:nvPr/>
        </p:nvSpPr>
        <p:spPr>
          <a:xfrm>
            <a:off x="2438403" y="1841679"/>
            <a:ext cx="266160" cy="376063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4" name="文本框 13"/>
          <p:cNvSpPr txBox="1"/>
          <p:nvPr/>
        </p:nvSpPr>
        <p:spPr>
          <a:xfrm>
            <a:off x="2704563" y="2382592"/>
            <a:ext cx="1777285" cy="384721"/>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Content loss</a:t>
            </a:r>
            <a:endParaRPr lang="zh-CN" altLang="en-US" dirty="0">
              <a:latin typeface="Times New Roman" panose="02020603050405020304" pitchFamily="18" charset="0"/>
              <a:cs typeface="Times New Roman" panose="02020603050405020304" pitchFamily="18" charset="0"/>
            </a:endParaRPr>
          </a:p>
        </p:txBody>
      </p:sp>
      <p:sp>
        <p:nvSpPr>
          <p:cNvPr id="15" name="文本框 14"/>
          <p:cNvSpPr txBox="1"/>
          <p:nvPr/>
        </p:nvSpPr>
        <p:spPr>
          <a:xfrm>
            <a:off x="2704563" y="3604560"/>
            <a:ext cx="1758815" cy="384721"/>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Adversarial loss</a:t>
            </a:r>
            <a:endParaRPr lang="zh-CN" altLang="en-US" dirty="0">
              <a:latin typeface="Times New Roman" panose="02020603050405020304" pitchFamily="18" charset="0"/>
              <a:cs typeface="Times New Roman" panose="02020603050405020304" pitchFamily="18" charset="0"/>
            </a:endParaRPr>
          </a:p>
        </p:txBody>
      </p:sp>
      <p:sp>
        <p:nvSpPr>
          <p:cNvPr id="16" name="文本框 15"/>
          <p:cNvSpPr txBox="1"/>
          <p:nvPr/>
        </p:nvSpPr>
        <p:spPr>
          <a:xfrm>
            <a:off x="2704563" y="4826529"/>
            <a:ext cx="2053767" cy="384721"/>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Regularization loss</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7" name="文本框 16"/>
              <p:cNvSpPr txBox="1"/>
              <p:nvPr/>
            </p:nvSpPr>
            <p:spPr>
              <a:xfrm>
                <a:off x="4307904" y="2134832"/>
                <a:ext cx="6014595" cy="8802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𝑥</m:t>
                          </m:r>
                          <m:r>
                            <a:rPr lang="en-US" altLang="zh-CN" b="0" i="1" smtClean="0">
                              <a:latin typeface="Cambria Math" panose="02040503050406030204" pitchFamily="18" charset="0"/>
                            </a:rPr>
                            <m:t>=1</m:t>
                          </m:r>
                        </m:sub>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sup>
                        <m:e>
                          <m:nary>
                            <m:naryPr>
                              <m:chr m:val="∑"/>
                              <m:ctrlPr>
                                <a:rPr lang="en-US" altLang="zh-CN" i="1">
                                  <a:latin typeface="Cambria Math" panose="02040503050406030204" pitchFamily="18" charset="0"/>
                                </a:rPr>
                              </m:ctrlPr>
                            </m:naryPr>
                            <m:sub>
                              <m:r>
                                <m:rPr>
                                  <m:brk m:alnAt="23"/>
                                </m:rPr>
                                <a:rPr lang="en-US" altLang="zh-CN" b="0" i="1" smtClean="0">
                                  <a:latin typeface="Cambria Math" panose="02040503050406030204" pitchFamily="18" charset="0"/>
                                </a:rPr>
                                <m:t>𝑦</m:t>
                              </m:r>
                              <m:r>
                                <a:rPr lang="en-US" altLang="zh-CN" b="0" i="1" smtClean="0">
                                  <a:latin typeface="Cambria Math" panose="02040503050406030204" pitchFamily="18" charset="0"/>
                                </a:rPr>
                                <m:t>=1</m:t>
                              </m:r>
                            </m:sub>
                            <m:sup>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sup>
                            <m:e>
                              <m:sSup>
                                <m:sSupPr>
                                  <m:ctrlPr>
                                    <a:rPr lang="en-US" altLang="zh-CN" i="1" smtClean="0">
                                      <a:latin typeface="Cambria Math" panose="02040503050406030204" pitchFamily="18" charset="0"/>
                                    </a:rPr>
                                  </m:ctrlPr>
                                </m:sSupPr>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𝜙</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𝐼</m:t>
                                                  </m:r>
                                                </m:e>
                                                <m:sup>
                                                  <m:r>
                                                    <a:rPr lang="en-US" altLang="zh-CN" i="1">
                                                      <a:latin typeface="Cambria Math" panose="02040503050406030204" pitchFamily="18" charset="0"/>
                                                    </a:rPr>
                                                    <m:t>𝐻𝑅</m:t>
                                                  </m:r>
                                                </m:sup>
                                              </m:sSup>
                                            </m:e>
                                          </m:d>
                                        </m:e>
                                        <m:sub>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𝜙</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𝐺</m:t>
                                                      </m:r>
                                                    </m:sub>
                                                  </m:sSub>
                                                </m:sub>
                                              </m:sSub>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𝐼</m:t>
                                                      </m:r>
                                                    </m:e>
                                                    <m:sup>
                                                      <m:r>
                                                        <a:rPr lang="en-US" altLang="zh-CN" i="1">
                                                          <a:latin typeface="Cambria Math" panose="02040503050406030204" pitchFamily="18" charset="0"/>
                                                        </a:rPr>
                                                        <m:t>𝐿𝑅</m:t>
                                                      </m:r>
                                                    </m:sup>
                                                  </m:sSup>
                                                </m:e>
                                              </m:d>
                                            </m:e>
                                          </m:d>
                                        </m:e>
                                        <m:sub>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sub>
                                      </m:sSub>
                                    </m:e>
                                  </m:d>
                                </m:e>
                                <m:sup>
                                  <m:r>
                                    <a:rPr lang="en-US" altLang="zh-CN" b="0" i="1" smtClean="0">
                                      <a:latin typeface="Cambria Math" panose="02040503050406030204" pitchFamily="18" charset="0"/>
                                    </a:rPr>
                                    <m:t>2</m:t>
                                  </m:r>
                                </m:sup>
                              </m:sSup>
                            </m:e>
                          </m:nary>
                        </m:e>
                      </m:nary>
                    </m:oMath>
                  </m:oMathPara>
                </a14:m>
                <a:endParaRPr lang="zh-CN" altLang="en-US" dirty="0"/>
              </a:p>
            </p:txBody>
          </p:sp>
        </mc:Choice>
        <mc:Fallback xmlns="">
          <p:sp>
            <p:nvSpPr>
              <p:cNvPr id="17" name="文本框 16"/>
              <p:cNvSpPr txBox="1">
                <a:spLocks noRot="1" noChangeAspect="1" noMove="1" noResize="1" noEditPoints="1" noAdjustHandles="1" noChangeArrowheads="1" noChangeShapeType="1" noTextEdit="1"/>
              </p:cNvSpPr>
              <p:nvPr/>
            </p:nvSpPr>
            <p:spPr>
              <a:xfrm>
                <a:off x="4307904" y="2134832"/>
                <a:ext cx="6014595" cy="880241"/>
              </a:xfrm>
              <a:prstGeom prst="rect">
                <a:avLst/>
              </a:prstGeom>
              <a:blipFill rotWithShape="0">
                <a:blip r:embed="rId2"/>
                <a:stretch>
                  <a:fillRect/>
                </a:stretch>
              </a:blipFill>
            </p:spPr>
            <p:txBody>
              <a:bodyPr/>
              <a:lstStyle/>
              <a:p>
                <a:r>
                  <a:rPr lang="zh-CN" altLang="en-US">
                    <a:noFill/>
                  </a:rPr>
                  <a:t> </a:t>
                </a:r>
              </a:p>
            </p:txBody>
          </p:sp>
        </mc:Fallback>
      </mc:AlternateContent>
      <p:sp>
        <p:nvSpPr>
          <p:cNvPr id="18" name="文本框 17">
            <a:hlinkClick r:id="rId3" action="ppaction://hlinksldjump"/>
          </p:cNvPr>
          <p:cNvSpPr txBox="1"/>
          <p:nvPr/>
        </p:nvSpPr>
        <p:spPr>
          <a:xfrm>
            <a:off x="10584405" y="2382592"/>
            <a:ext cx="1152880" cy="384721"/>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VGG loss</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9" name="文本框 18"/>
              <p:cNvSpPr txBox="1"/>
              <p:nvPr/>
            </p:nvSpPr>
            <p:spPr>
              <a:xfrm>
                <a:off x="4890914" y="3385653"/>
                <a:ext cx="3334887" cy="8225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𝐺𝑒𝑛</m:t>
                          </m:r>
                        </m:sub>
                      </m:sSub>
                      <m:r>
                        <a:rPr lang="en-US" altLang="zh-CN" b="0" i="0"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𝑛</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𝑁</m:t>
                          </m:r>
                        </m:sup>
                        <m:e>
                          <m:r>
                            <a:rPr lang="en-US" altLang="zh-CN" b="0" i="1" smtClean="0">
                              <a:latin typeface="Cambria Math" panose="02040503050406030204" pitchFamily="18" charset="0"/>
                            </a:rPr>
                            <m:t>−</m:t>
                          </m:r>
                          <m:r>
                            <a:rPr lang="en-US" altLang="zh-CN" b="0" i="1" smtClean="0">
                              <a:latin typeface="Cambria Math" panose="02040503050406030204" pitchFamily="18" charset="0"/>
                            </a:rPr>
                            <m:t>𝑙𝑜𝑔</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𝜃</m:t>
                                  </m:r>
                                </m:e>
                                <m:sub>
                                  <m:r>
                                    <a:rPr lang="en-US" altLang="zh-CN" b="0" i="1" smtClean="0">
                                      <a:latin typeface="Cambria Math" panose="02040503050406030204" pitchFamily="18" charset="0"/>
                                    </a:rPr>
                                    <m:t>𝐷</m:t>
                                  </m:r>
                                </m:sub>
                              </m:sSub>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𝐺</m:t>
                                  </m:r>
                                </m:e>
                                <m:sub>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𝜃</m:t>
                                      </m:r>
                                    </m:e>
                                    <m:sub>
                                      <m:r>
                                        <a:rPr lang="en-US" altLang="zh-CN" b="0" i="1" smtClean="0">
                                          <a:latin typeface="Cambria Math" panose="02040503050406030204" pitchFamily="18" charset="0"/>
                                        </a:rPr>
                                        <m:t>𝐺</m:t>
                                      </m:r>
                                    </m:sub>
                                  </m:sSub>
                                </m:sub>
                              </m:sSub>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𝐼</m:t>
                                      </m:r>
                                    </m:e>
                                    <m:sup>
                                      <m:r>
                                        <a:rPr lang="en-US" altLang="zh-CN" b="0" i="1" smtClean="0">
                                          <a:latin typeface="Cambria Math" panose="02040503050406030204" pitchFamily="18" charset="0"/>
                                        </a:rPr>
                                        <m:t>𝐿𝑅</m:t>
                                      </m:r>
                                    </m:sup>
                                  </m:sSup>
                                </m:e>
                              </m:d>
                            </m:e>
                          </m:d>
                        </m:e>
                      </m:nary>
                    </m:oMath>
                  </m:oMathPara>
                </a14:m>
                <a:endParaRPr lang="zh-CN" altLang="en-US" dirty="0"/>
              </a:p>
            </p:txBody>
          </p:sp>
        </mc:Choice>
        <mc:Fallback xmlns="">
          <p:sp>
            <p:nvSpPr>
              <p:cNvPr id="19" name="文本框 18"/>
              <p:cNvSpPr txBox="1">
                <a:spLocks noRot="1" noChangeAspect="1" noMove="1" noResize="1" noEditPoints="1" noAdjustHandles="1" noChangeArrowheads="1" noChangeShapeType="1" noTextEdit="1"/>
              </p:cNvSpPr>
              <p:nvPr/>
            </p:nvSpPr>
            <p:spPr>
              <a:xfrm>
                <a:off x="4890914" y="3385653"/>
                <a:ext cx="3334887" cy="822533"/>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4890914" y="4740668"/>
                <a:ext cx="3885487" cy="8549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𝑇𝑉</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𝑊𝐻</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𝑥</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𝑟𝑊</m:t>
                          </m:r>
                        </m:sup>
                        <m:e>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𝑦</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𝑟𝐻</m:t>
                              </m:r>
                            </m:sup>
                            <m:e>
                              <m:d>
                                <m:dPr>
                                  <m:begChr m:val="‖"/>
                                  <m:endChr m:val="‖"/>
                                  <m:ctrlPr>
                                    <a:rPr lang="en-US" altLang="zh-CN" b="0" i="1" smtClean="0">
                                      <a:latin typeface="Cambria Math" panose="02040503050406030204" pitchFamily="18" charset="0"/>
                                    </a:rPr>
                                  </m:ctrlPr>
                                </m:dPr>
                                <m:e>
                                  <m:r>
                                    <a:rPr lang="en-US" altLang="zh-CN" i="1">
                                      <a:latin typeface="Cambria Math" panose="02040503050406030204" pitchFamily="18" charset="0"/>
                                    </a:rPr>
                                    <m:t>▽</m:t>
                                  </m:r>
                                  <m:sSub>
                                    <m:sSubPr>
                                      <m:ctrlPr>
                                        <a:rPr lang="en-US" altLang="zh-CN" i="1" smtClean="0">
                                          <a:latin typeface="Cambria Math" panose="02040503050406030204" pitchFamily="18" charset="0"/>
                                        </a:rPr>
                                      </m:ctrlPr>
                                    </m:sSub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𝐺</m:t>
                                              </m:r>
                                            </m:sub>
                                          </m:sSub>
                                        </m:sub>
                                      </m:sSub>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𝐼</m:t>
                                              </m:r>
                                            </m:e>
                                            <m:sup>
                                              <m:r>
                                                <a:rPr lang="en-US" altLang="zh-CN" i="1">
                                                  <a:latin typeface="Cambria Math" panose="02040503050406030204" pitchFamily="18" charset="0"/>
                                                </a:rPr>
                                                <m:t>𝐿𝑅</m:t>
                                              </m:r>
                                            </m:sup>
                                          </m:sSup>
                                        </m:e>
                                      </m:d>
                                    </m:e>
                                    <m: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sub>
                                  </m:sSub>
                                </m:e>
                              </m:d>
                            </m:e>
                          </m:nary>
                        </m:e>
                      </m:nary>
                    </m:oMath>
                  </m:oMathPara>
                </a14:m>
                <a:endParaRPr lang="zh-CN" altLang="en-US" dirty="0"/>
              </a:p>
            </p:txBody>
          </p:sp>
        </mc:Choice>
        <mc:Fallback xmlns="">
          <p:sp>
            <p:nvSpPr>
              <p:cNvPr id="20" name="文本框 19"/>
              <p:cNvSpPr txBox="1">
                <a:spLocks noRot="1" noChangeAspect="1" noMove="1" noResize="1" noEditPoints="1" noAdjustHandles="1" noChangeArrowheads="1" noChangeShapeType="1" noTextEdit="1"/>
              </p:cNvSpPr>
              <p:nvPr/>
            </p:nvSpPr>
            <p:spPr>
              <a:xfrm>
                <a:off x="4890914" y="4740668"/>
                <a:ext cx="3885487" cy="854914"/>
              </a:xfrm>
              <a:prstGeom prst="rect">
                <a:avLst/>
              </a:prstGeom>
              <a:blipFill rotWithShape="0">
                <a:blip r:embed="rId5"/>
                <a:stretch>
                  <a:fillRect/>
                </a:stretch>
              </a:blipFill>
            </p:spPr>
            <p:txBody>
              <a:bodyPr/>
              <a:lstStyle/>
              <a:p>
                <a:r>
                  <a:rPr lang="zh-CN" altLang="en-US">
                    <a:noFill/>
                  </a:rPr>
                  <a:t> </a:t>
                </a:r>
              </a:p>
            </p:txBody>
          </p:sp>
        </mc:Fallback>
      </mc:AlternateContent>
      <p:sp>
        <p:nvSpPr>
          <p:cNvPr id="21" name="文本框 20"/>
          <p:cNvSpPr txBox="1"/>
          <p:nvPr/>
        </p:nvSpPr>
        <p:spPr>
          <a:xfrm>
            <a:off x="9161486" y="4740668"/>
            <a:ext cx="2335896" cy="969496"/>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Use to </a:t>
            </a:r>
            <a:r>
              <a:rPr lang="en-US" altLang="zh-CN" b="1" dirty="0" smtClean="0">
                <a:latin typeface="Times New Roman" panose="02020603050405020304" pitchFamily="18" charset="0"/>
                <a:cs typeface="Times New Roman" panose="02020603050405020304" pitchFamily="18" charset="0"/>
              </a:rPr>
              <a:t>denoising</a:t>
            </a:r>
            <a:r>
              <a:rPr lang="en-US" altLang="zh-CN" dirty="0" smtClean="0">
                <a:latin typeface="Times New Roman" panose="02020603050405020304" pitchFamily="18" charset="0"/>
                <a:cs typeface="Times New Roman" panose="02020603050405020304" pitchFamily="18" charset="0"/>
              </a:rPr>
              <a:t> and </a:t>
            </a:r>
          </a:p>
          <a:p>
            <a:r>
              <a:rPr lang="en-US" altLang="zh-CN" dirty="0">
                <a:latin typeface="Times New Roman" panose="02020603050405020304" pitchFamily="18" charset="0"/>
                <a:cs typeface="Times New Roman" panose="02020603050405020304" pitchFamily="18" charset="0"/>
              </a:rPr>
              <a:t>m</a:t>
            </a:r>
            <a:r>
              <a:rPr lang="en-US" altLang="zh-CN" dirty="0" smtClean="0">
                <a:latin typeface="Times New Roman" panose="02020603050405020304" pitchFamily="18" charset="0"/>
                <a:cs typeface="Times New Roman" panose="02020603050405020304" pitchFamily="18" charset="0"/>
              </a:rPr>
              <a:t>ake the generated </a:t>
            </a:r>
          </a:p>
          <a:p>
            <a:r>
              <a:rPr lang="en-US" altLang="zh-CN" dirty="0">
                <a:latin typeface="Times New Roman" panose="02020603050405020304" pitchFamily="18" charset="0"/>
                <a:cs typeface="Times New Roman" panose="02020603050405020304" pitchFamily="18" charset="0"/>
              </a:rPr>
              <a:t>i</a:t>
            </a:r>
            <a:r>
              <a:rPr lang="en-US" altLang="zh-CN" dirty="0" smtClean="0">
                <a:latin typeface="Times New Roman" panose="02020603050405020304" pitchFamily="18" charset="0"/>
                <a:cs typeface="Times New Roman" panose="02020603050405020304" pitchFamily="18" charset="0"/>
              </a:rPr>
              <a:t>mage look smoother.</a:t>
            </a:r>
            <a:endParaRPr lang="zh-CN" altLang="en-US" dirty="0">
              <a:latin typeface="Times New Roman" panose="02020603050405020304" pitchFamily="18" charset="0"/>
              <a:cs typeface="Times New Roman" panose="02020603050405020304" pitchFamily="18" charset="0"/>
            </a:endParaRPr>
          </a:p>
        </p:txBody>
      </p:sp>
      <p:sp>
        <p:nvSpPr>
          <p:cNvPr id="39" name="文本框 38"/>
          <p:cNvSpPr txBox="1"/>
          <p:nvPr/>
        </p:nvSpPr>
        <p:spPr>
          <a:xfrm>
            <a:off x="9040653" y="3065769"/>
            <a:ext cx="3087503" cy="1554272"/>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Encourage the network to favor solutions that reside on the manifold </a:t>
            </a:r>
            <a:r>
              <a:rPr lang="en-US" altLang="zh-CN" b="1" dirty="0" smtClean="0">
                <a:latin typeface="Times New Roman" panose="02020603050405020304" pitchFamily="18" charset="0"/>
                <a:cs typeface="Times New Roman" panose="02020603050405020304" pitchFamily="18" charset="0"/>
              </a:rPr>
              <a:t>natural images</a:t>
            </a:r>
            <a:r>
              <a:rPr lang="en-US" altLang="zh-CN" dirty="0" smtClean="0">
                <a:latin typeface="Times New Roman" panose="02020603050405020304" pitchFamily="18" charset="0"/>
                <a:cs typeface="Times New Roman" panose="02020603050405020304" pitchFamily="18" charset="0"/>
              </a:rPr>
              <a:t>, by trying to </a:t>
            </a:r>
            <a:r>
              <a:rPr lang="en-US" altLang="zh-CN" b="1" dirty="0" smtClean="0">
                <a:latin typeface="Times New Roman" panose="02020603050405020304" pitchFamily="18" charset="0"/>
                <a:cs typeface="Times New Roman" panose="02020603050405020304" pitchFamily="18" charset="0"/>
              </a:rPr>
              <a:t>fool </a:t>
            </a:r>
            <a:r>
              <a:rPr lang="en-US" altLang="zh-CN" dirty="0" smtClean="0">
                <a:latin typeface="Times New Roman" panose="02020603050405020304" pitchFamily="18" charset="0"/>
                <a:cs typeface="Times New Roman" panose="02020603050405020304" pitchFamily="18" charset="0"/>
              </a:rPr>
              <a:t>the discriminator network.</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944168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2438403"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4" name="圆角矩形 53"/>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55" name="文本框 54"/>
          <p:cNvSpPr txBox="1"/>
          <p:nvPr/>
        </p:nvSpPr>
        <p:spPr>
          <a:xfrm>
            <a:off x="647718" y="267581"/>
            <a:ext cx="1723541" cy="461661"/>
          </a:xfrm>
          <a:prstGeom prst="rect">
            <a:avLst/>
          </a:prstGeom>
          <a:noFill/>
        </p:spPr>
        <p:txBody>
          <a:bodyPr wrap="none" lIns="91436" tIns="45718" rIns="91436" bIns="45718" rtlCol="0">
            <a:spAutoFit/>
          </a:bodyPr>
          <a:lstStyle/>
          <a:p>
            <a:r>
              <a:rPr lang="zh-CN" altLang="en-US" sz="2400" spc="600" dirty="0" smtClean="0">
                <a:solidFill>
                  <a:schemeClr val="tx2"/>
                </a:solidFill>
                <a:latin typeface="微软雅黑" panose="020B0503020204020204" pitchFamily="34" charset="-122"/>
                <a:ea typeface="微软雅黑" panose="020B0503020204020204" pitchFamily="34" charset="-122"/>
              </a:rPr>
              <a:t>研究</a:t>
            </a:r>
            <a:r>
              <a:rPr lang="zh-CN" altLang="en-US" sz="2400" spc="600" dirty="0">
                <a:solidFill>
                  <a:schemeClr val="tx2"/>
                </a:solidFill>
                <a:latin typeface="微软雅黑" panose="020B0503020204020204" pitchFamily="34" charset="-122"/>
                <a:ea typeface="微软雅黑" panose="020B0503020204020204" pitchFamily="34" charset="-122"/>
              </a:rPr>
              <a:t>方法</a:t>
            </a:r>
          </a:p>
        </p:txBody>
      </p:sp>
      <p:sp>
        <p:nvSpPr>
          <p:cNvPr id="56" name="矩形 55"/>
          <p:cNvSpPr/>
          <p:nvPr/>
        </p:nvSpPr>
        <p:spPr>
          <a:xfrm>
            <a:off x="2835393" y="324999"/>
            <a:ext cx="2734650" cy="384717"/>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a:t>
            </a:r>
            <a:r>
              <a:rPr lang="en-US" altLang="zh-CN" dirty="0" smtClean="0">
                <a:solidFill>
                  <a:schemeClr val="bg1"/>
                </a:solidFill>
                <a:latin typeface="微软雅黑" panose="020B0503020204020204" pitchFamily="34" charset="-122"/>
                <a:ea typeface="微软雅黑" panose="020B0503020204020204" pitchFamily="34" charset="-122"/>
              </a:rPr>
              <a:t>METHODS</a:t>
            </a:r>
            <a:endParaRPr lang="en-US" altLang="zh-CN" dirty="0">
              <a:solidFill>
                <a:schemeClr val="bg1"/>
              </a:solidFill>
              <a:latin typeface="微软雅黑" panose="020B0503020204020204" pitchFamily="34" charset="-122"/>
              <a:ea typeface="微软雅黑" panose="020B0503020204020204" pitchFamily="34" charset="-122"/>
            </a:endParaRPr>
          </a:p>
        </p:txBody>
      </p:sp>
      <p:grpSp>
        <p:nvGrpSpPr>
          <p:cNvPr id="58" name="组 57"/>
          <p:cNvGrpSpPr/>
          <p:nvPr/>
        </p:nvGrpSpPr>
        <p:grpSpPr>
          <a:xfrm>
            <a:off x="11454106" y="252857"/>
            <a:ext cx="737892" cy="484288"/>
            <a:chOff x="11454105" y="252856"/>
            <a:chExt cx="737892" cy="484288"/>
          </a:xfrm>
        </p:grpSpPr>
        <p:grpSp>
          <p:nvGrpSpPr>
            <p:cNvPr id="60" name="组 59"/>
            <p:cNvGrpSpPr/>
            <p:nvPr/>
          </p:nvGrpSpPr>
          <p:grpSpPr>
            <a:xfrm>
              <a:off x="12039604" y="252856"/>
              <a:ext cx="152393" cy="484287"/>
              <a:chOff x="12039604" y="252856"/>
              <a:chExt cx="152393" cy="484287"/>
            </a:xfrm>
          </p:grpSpPr>
          <p:sp>
            <p:nvSpPr>
              <p:cNvPr id="64" name="圆角矩形 6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圆角矩形 6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圆角矩形 65"/>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圆角矩形 66"/>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99"/>
            <p:cNvGrpSpPr/>
            <p:nvPr/>
          </p:nvGrpSpPr>
          <p:grpSpPr>
            <a:xfrm>
              <a:off x="11454105" y="252857"/>
              <a:ext cx="491115" cy="484287"/>
              <a:chOff x="1528923" y="220268"/>
              <a:chExt cx="1284096" cy="1266241"/>
            </a:xfrm>
          </p:grpSpPr>
          <p:sp>
            <p:nvSpPr>
              <p:cNvPr id="62" name="圆角矩形 6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 name="文本框 1"/>
          <p:cNvSpPr txBox="1"/>
          <p:nvPr/>
        </p:nvSpPr>
        <p:spPr>
          <a:xfrm>
            <a:off x="6024937" y="324997"/>
            <a:ext cx="1066842" cy="384721"/>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SRGAN</a:t>
            </a:r>
            <a:endParaRPr lang="zh-CN" altLang="en-US" dirty="0">
              <a:latin typeface="Times New Roman" panose="02020603050405020304" pitchFamily="18" charset="0"/>
              <a:cs typeface="Times New Roman" panose="02020603050405020304" pitchFamily="18" charset="0"/>
            </a:endParaRPr>
          </a:p>
        </p:txBody>
      </p:sp>
      <p:pic>
        <p:nvPicPr>
          <p:cNvPr id="21" name="图片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0071" y="1552439"/>
            <a:ext cx="8811855" cy="1924319"/>
          </a:xfrm>
          <a:prstGeom prst="rect">
            <a:avLst/>
          </a:prstGeom>
        </p:spPr>
      </p:pic>
      <p:sp>
        <p:nvSpPr>
          <p:cNvPr id="4" name="左大括号 3"/>
          <p:cNvSpPr/>
          <p:nvPr/>
        </p:nvSpPr>
        <p:spPr>
          <a:xfrm rot="16200000">
            <a:off x="6326539" y="1776747"/>
            <a:ext cx="463638" cy="3863662"/>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5" name="文本框 4"/>
          <p:cNvSpPr txBox="1"/>
          <p:nvPr/>
        </p:nvSpPr>
        <p:spPr>
          <a:xfrm>
            <a:off x="5685196" y="3940397"/>
            <a:ext cx="1946367" cy="384721"/>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Feature extraction</a:t>
            </a:r>
            <a:endParaRPr lang="zh-CN" altLang="en-US"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1908313" y="4572000"/>
            <a:ext cx="1516762" cy="384721"/>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Loss function</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矩形 6"/>
              <p:cNvSpPr/>
              <p:nvPr/>
            </p:nvSpPr>
            <p:spPr>
              <a:xfrm>
                <a:off x="3831356" y="4483549"/>
                <a:ext cx="3800207" cy="7846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𝑑</m:t>
                          </m:r>
                          <m:r>
                            <a:rPr lang="zh-CN" altLang="en-US" sz="1600" i="0">
                              <a:latin typeface="Cambria Math" panose="02040503050406030204" pitchFamily="18" charset="0"/>
                            </a:rPr>
                            <m:t>1</m:t>
                          </m:r>
                        </m:e>
                        <m:sub>
                          <m:r>
                            <a:rPr lang="zh-CN" altLang="en-US" sz="1600" i="1">
                              <a:latin typeface="Cambria Math" panose="02040503050406030204" pitchFamily="18" charset="0"/>
                            </a:rPr>
                            <m:t>𝑙𝑜𝑠𝑠</m:t>
                          </m:r>
                        </m:sub>
                      </m:sSub>
                      <m:r>
                        <a:rPr lang="zh-CN" altLang="en-US" sz="1600" i="0">
                          <a:latin typeface="Cambria Math" panose="02040503050406030204" pitchFamily="18" charset="0"/>
                        </a:rPr>
                        <m:t>=</m:t>
                      </m:r>
                      <m:f>
                        <m:fPr>
                          <m:ctrlPr>
                            <a:rPr lang="zh-CN" altLang="en-US" sz="1600" i="1">
                              <a:latin typeface="Cambria Math" panose="02040503050406030204" pitchFamily="18" charset="0"/>
                            </a:rPr>
                          </m:ctrlPr>
                        </m:fPr>
                        <m:num>
                          <m:r>
                            <a:rPr lang="zh-CN" altLang="en-US" sz="1600" i="0">
                              <a:latin typeface="Cambria Math" panose="02040503050406030204" pitchFamily="18" charset="0"/>
                            </a:rPr>
                            <m:t>1</m:t>
                          </m:r>
                        </m:num>
                        <m:den>
                          <m:r>
                            <a:rPr lang="zh-CN" altLang="en-US" sz="1600" i="1">
                              <a:latin typeface="Cambria Math" panose="02040503050406030204" pitchFamily="18" charset="0"/>
                            </a:rPr>
                            <m:t>𝑁</m:t>
                          </m:r>
                        </m:den>
                      </m:f>
                      <m:nary>
                        <m:naryPr>
                          <m:chr m:val="∑"/>
                          <m:limLoc m:val="undOvr"/>
                          <m:ctrlPr>
                            <a:rPr lang="zh-CN" altLang="en-US" sz="1600" i="1">
                              <a:latin typeface="Cambria Math" panose="02040503050406030204" pitchFamily="18" charset="0"/>
                            </a:rPr>
                          </m:ctrlPr>
                        </m:naryPr>
                        <m:sub>
                          <m:r>
                            <a:rPr lang="zh-CN" altLang="en-US" sz="1600" i="1">
                              <a:latin typeface="Cambria Math" panose="02040503050406030204" pitchFamily="18" charset="0"/>
                            </a:rPr>
                            <m:t>𝑛</m:t>
                          </m:r>
                          <m:r>
                            <a:rPr lang="zh-CN" altLang="en-US" sz="1600" i="0">
                              <a:latin typeface="Cambria Math" panose="02040503050406030204" pitchFamily="18" charset="0"/>
                            </a:rPr>
                            <m:t>=1</m:t>
                          </m:r>
                        </m:sub>
                        <m:sup>
                          <m:r>
                            <a:rPr lang="zh-CN" altLang="en-US" sz="1600" i="1">
                              <a:latin typeface="Cambria Math" panose="02040503050406030204" pitchFamily="18" charset="0"/>
                            </a:rPr>
                            <m:t>𝑁</m:t>
                          </m:r>
                        </m:sup>
                        <m:e>
                          <m:r>
                            <a:rPr lang="zh-CN" altLang="en-US" sz="1600" i="1">
                              <a:latin typeface="Cambria Math" panose="02040503050406030204" pitchFamily="18" charset="0"/>
                            </a:rPr>
                            <m:t>𝑙𝑜𝑔</m:t>
                          </m:r>
                          <m:d>
                            <m:dPr>
                              <m:ctrlPr>
                                <a:rPr lang="zh-CN" altLang="en-US" sz="1600" i="1">
                                  <a:latin typeface="Cambria Math" panose="02040503050406030204" pitchFamily="18" charset="0"/>
                                </a:rPr>
                              </m:ctrlPr>
                            </m:dPr>
                            <m:e>
                              <m:r>
                                <a:rPr lang="zh-CN" altLang="en-US" sz="1600" i="0">
                                  <a:latin typeface="Cambria Math" panose="02040503050406030204" pitchFamily="18" charset="0"/>
                                </a:rPr>
                                <m:t>1−</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𝐷</m:t>
                                  </m:r>
                                </m:e>
                                <m:sub>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𝜃</m:t>
                                      </m:r>
                                    </m:e>
                                    <m:sub>
                                      <m:r>
                                        <a:rPr lang="zh-CN" altLang="en-US" sz="1600" i="1">
                                          <a:latin typeface="Cambria Math" panose="02040503050406030204" pitchFamily="18" charset="0"/>
                                        </a:rPr>
                                        <m:t>𝐷</m:t>
                                      </m:r>
                                    </m:sub>
                                  </m:sSub>
                                </m:sub>
                              </m:sSub>
                              <m:d>
                                <m:dPr>
                                  <m:ctrlPr>
                                    <a:rPr lang="zh-CN" altLang="en-US" sz="1600" i="1">
                                      <a:latin typeface="Cambria Math" panose="02040503050406030204" pitchFamily="18" charset="0"/>
                                    </a:rPr>
                                  </m:ctrlPr>
                                </m:d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𝐺</m:t>
                                      </m:r>
                                    </m:e>
                                    <m:sub>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𝜃</m:t>
                                          </m:r>
                                        </m:e>
                                        <m:sub>
                                          <m:r>
                                            <a:rPr lang="zh-CN" altLang="en-US" sz="1600" i="1">
                                              <a:latin typeface="Cambria Math" panose="02040503050406030204" pitchFamily="18" charset="0"/>
                                            </a:rPr>
                                            <m:t>𝐺</m:t>
                                          </m:r>
                                        </m:sub>
                                      </m:sSub>
                                    </m:sub>
                                  </m:sSub>
                                  <m:d>
                                    <m:dPr>
                                      <m:ctrlPr>
                                        <a:rPr lang="zh-CN" altLang="en-US" sz="1600" i="1">
                                          <a:latin typeface="Cambria Math" panose="02040503050406030204" pitchFamily="18" charset="0"/>
                                        </a:rPr>
                                      </m:ctrlPr>
                                    </m:dPr>
                                    <m:e>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𝐼</m:t>
                                          </m:r>
                                        </m:e>
                                        <m:sup>
                                          <m:r>
                                            <a:rPr lang="zh-CN" altLang="en-US" sz="1600" i="1">
                                              <a:latin typeface="Cambria Math" panose="02040503050406030204" pitchFamily="18" charset="0"/>
                                            </a:rPr>
                                            <m:t>𝐿𝑅</m:t>
                                          </m:r>
                                        </m:sup>
                                      </m:sSup>
                                    </m:e>
                                  </m:d>
                                </m:e>
                              </m:d>
                            </m:e>
                          </m:d>
                        </m:e>
                      </m:nary>
                    </m:oMath>
                  </m:oMathPara>
                </a14:m>
                <a:endParaRPr lang="zh-CN" altLang="en-US" sz="1600" dirty="0"/>
              </a:p>
            </p:txBody>
          </p:sp>
        </mc:Choice>
        <mc:Fallback xmlns="">
          <p:sp>
            <p:nvSpPr>
              <p:cNvPr id="7" name="矩形 6"/>
              <p:cNvSpPr>
                <a:spLocks noRot="1" noChangeAspect="1" noMove="1" noResize="1" noEditPoints="1" noAdjustHandles="1" noChangeArrowheads="1" noChangeShapeType="1" noTextEdit="1"/>
              </p:cNvSpPr>
              <p:nvPr/>
            </p:nvSpPr>
            <p:spPr>
              <a:xfrm>
                <a:off x="3831356" y="4483549"/>
                <a:ext cx="3800207" cy="784638"/>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4092305" y="5268187"/>
                <a:ext cx="3424592" cy="9145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𝑑</m:t>
                          </m:r>
                          <m:r>
                            <a:rPr lang="zh-CN" altLang="en-US" i="0">
                              <a:latin typeface="Cambria Math" panose="02040503050406030204" pitchFamily="18" charset="0"/>
                            </a:rPr>
                            <m:t>2</m:t>
                          </m:r>
                        </m:e>
                        <m:sub>
                          <m:r>
                            <a:rPr lang="zh-CN" altLang="en-US" i="1">
                              <a:latin typeface="Cambria Math" panose="02040503050406030204" pitchFamily="18" charset="0"/>
                            </a:rPr>
                            <m:t>𝑙𝑜𝑠𝑠</m:t>
                          </m:r>
                        </m:sub>
                      </m:sSub>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𝑁</m:t>
                          </m:r>
                        </m:den>
                      </m:f>
                      <m:nary>
                        <m:naryPr>
                          <m:chr m:val="∑"/>
                          <m:limLoc m:val="undOvr"/>
                          <m:ctrlPr>
                            <a:rPr lang="zh-CN" altLang="en-US" i="1">
                              <a:latin typeface="Cambria Math" panose="02040503050406030204" pitchFamily="18" charset="0"/>
                            </a:rPr>
                          </m:ctrlPr>
                        </m:naryPr>
                        <m:sub>
                          <m:r>
                            <a:rPr lang="zh-CN" altLang="en-US" i="1">
                              <a:latin typeface="Cambria Math" panose="02040503050406030204" pitchFamily="18" charset="0"/>
                            </a:rPr>
                            <m:t>𝑛</m:t>
                          </m:r>
                          <m:r>
                            <a:rPr lang="zh-CN" altLang="en-US" i="0">
                              <a:latin typeface="Cambria Math" panose="02040503050406030204" pitchFamily="18" charset="0"/>
                            </a:rPr>
                            <m:t>=1</m:t>
                          </m:r>
                        </m:sub>
                        <m:sup>
                          <m:r>
                            <a:rPr lang="zh-CN" altLang="en-US" i="1">
                              <a:latin typeface="Cambria Math" panose="02040503050406030204" pitchFamily="18" charset="0"/>
                            </a:rPr>
                            <m:t>𝑁</m:t>
                          </m:r>
                        </m:sup>
                        <m:e>
                          <m:r>
                            <a:rPr lang="zh-CN" altLang="en-US" i="1">
                              <a:latin typeface="Cambria Math" panose="02040503050406030204" pitchFamily="18" charset="0"/>
                            </a:rPr>
                            <m:t>𝑙𝑜𝑔</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𝐷</m:t>
                                  </m:r>
                                </m:e>
                                <m:sub>
                                  <m:sSub>
                                    <m:sSubPr>
                                      <m:ctrlPr>
                                        <a:rPr lang="zh-CN" altLang="en-US" i="1">
                                          <a:latin typeface="Cambria Math" panose="02040503050406030204" pitchFamily="18" charset="0"/>
                                        </a:rPr>
                                      </m:ctrlPr>
                                    </m:sSubPr>
                                    <m:e>
                                      <m:r>
                                        <a:rPr lang="zh-CN" altLang="en-US" i="1">
                                          <a:latin typeface="Cambria Math" panose="02040503050406030204" pitchFamily="18" charset="0"/>
                                        </a:rPr>
                                        <m:t>𝜃</m:t>
                                      </m:r>
                                    </m:e>
                                    <m:sub>
                                      <m:r>
                                        <a:rPr lang="zh-CN" altLang="en-US" i="1">
                                          <a:latin typeface="Cambria Math" panose="02040503050406030204" pitchFamily="18" charset="0"/>
                                        </a:rPr>
                                        <m:t>𝐷</m:t>
                                      </m:r>
                                    </m:sub>
                                  </m:sSub>
                                </m:sub>
                              </m:sSub>
                              <m:d>
                                <m:dPr>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𝐼</m:t>
                                      </m:r>
                                    </m:e>
                                    <m:sup>
                                      <m:r>
                                        <a:rPr lang="zh-CN" altLang="en-US" i="1">
                                          <a:latin typeface="Cambria Math" panose="02040503050406030204" pitchFamily="18" charset="0"/>
                                        </a:rPr>
                                        <m:t>𝐻𝑅</m:t>
                                      </m:r>
                                    </m:sup>
                                  </m:sSup>
                                </m:e>
                              </m:d>
                            </m:e>
                          </m:d>
                        </m:e>
                      </m:nary>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4092305" y="5268187"/>
                <a:ext cx="3424592" cy="914546"/>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4092305" y="6274978"/>
                <a:ext cx="2999474" cy="3847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𝑑</m:t>
                          </m:r>
                        </m:e>
                        <m:sub>
                          <m:r>
                            <a:rPr lang="zh-CN" altLang="en-US" i="1">
                              <a:latin typeface="Cambria Math" panose="02040503050406030204" pitchFamily="18" charset="0"/>
                            </a:rPr>
                            <m:t>𝑙𝑜𝑠𝑠</m:t>
                          </m:r>
                        </m:sub>
                      </m:sSub>
                      <m:r>
                        <a:rPr lang="zh-CN" altLang="en-US" i="0">
                          <a:latin typeface="Cambria Math" panose="02040503050406030204" pitchFamily="18" charset="0"/>
                        </a:rPr>
                        <m:t>=−</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𝑑</m:t>
                              </m:r>
                              <m:r>
                                <a:rPr lang="zh-CN" altLang="en-US" i="0">
                                  <a:latin typeface="Cambria Math" panose="02040503050406030204" pitchFamily="18" charset="0"/>
                                </a:rPr>
                                <m:t>1</m:t>
                              </m:r>
                            </m:e>
                            <m:sub>
                              <m:r>
                                <a:rPr lang="zh-CN" altLang="en-US" i="1">
                                  <a:latin typeface="Cambria Math" panose="02040503050406030204" pitchFamily="18" charset="0"/>
                                </a:rPr>
                                <m:t>𝑙𝑜𝑠𝑠</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𝑑</m:t>
                              </m:r>
                              <m:r>
                                <a:rPr lang="zh-CN" altLang="en-US" i="0">
                                  <a:latin typeface="Cambria Math" panose="02040503050406030204" pitchFamily="18" charset="0"/>
                                </a:rPr>
                                <m:t>2</m:t>
                              </m:r>
                            </m:e>
                            <m:sub>
                              <m:r>
                                <a:rPr lang="zh-CN" altLang="en-US" i="1">
                                  <a:latin typeface="Cambria Math" panose="02040503050406030204" pitchFamily="18" charset="0"/>
                                </a:rPr>
                                <m:t>𝑙𝑜𝑠𝑠</m:t>
                              </m:r>
                            </m:sub>
                          </m:sSub>
                        </m:e>
                      </m:d>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4092305" y="6274978"/>
                <a:ext cx="2999474" cy="384721"/>
              </a:xfrm>
              <a:prstGeom prst="rect">
                <a:avLst/>
              </a:prstGeom>
              <a:blipFill rotWithShape="0">
                <a:blip r:embed="rId5"/>
                <a:stretch>
                  <a:fillRect b="-3175"/>
                </a:stretch>
              </a:blipFill>
            </p:spPr>
            <p:txBody>
              <a:bodyPr/>
              <a:lstStyle/>
              <a:p>
                <a:r>
                  <a:rPr lang="zh-CN" altLang="en-US">
                    <a:noFill/>
                  </a:rPr>
                  <a:t> </a:t>
                </a:r>
              </a:p>
            </p:txBody>
          </p:sp>
        </mc:Fallback>
      </mc:AlternateContent>
      <p:sp>
        <p:nvSpPr>
          <p:cNvPr id="26" name="文本框 25"/>
          <p:cNvSpPr txBox="1"/>
          <p:nvPr/>
        </p:nvSpPr>
        <p:spPr>
          <a:xfrm>
            <a:off x="9284090" y="339380"/>
            <a:ext cx="2170011" cy="323163"/>
          </a:xfrm>
          <a:prstGeom prst="rect">
            <a:avLst/>
          </a:prstGeom>
          <a:noFill/>
        </p:spPr>
        <p:txBody>
          <a:bodyPr wrap="square" lIns="91438" tIns="45719" rIns="91438" bIns="45719" rtlCol="0">
            <a:spAutoFit/>
          </a:bodyPr>
          <a:lstStyle/>
          <a:p>
            <a:pPr algn="r"/>
            <a:r>
              <a:rPr lang="zh-CN" altLang="en-US" sz="1500" dirty="0" smtClean="0">
                <a:solidFill>
                  <a:prstClr val="black">
                    <a:lumMod val="50000"/>
                    <a:lumOff val="50000"/>
                  </a:prstClr>
                </a:solidFill>
                <a:latin typeface="微软雅黑" panose="020B0503020204020204" pitchFamily="34" charset="-122"/>
              </a:rPr>
              <a:t>中国石油大学</a:t>
            </a:r>
            <a:endParaRPr lang="zh-CN" altLang="en-US" sz="1500" dirty="0">
              <a:solidFill>
                <a:prstClr val="black">
                  <a:lumMod val="50000"/>
                  <a:lumOff val="50000"/>
                </a:prstClr>
              </a:solidFill>
              <a:latin typeface="Segoe UI Semilight" panose="020B0402040204020203" pitchFamily="34" charset="0"/>
              <a:cs typeface="Segoe UI Semilight" panose="020B0402040204020203" pitchFamily="34" charset="0"/>
            </a:endParaRPr>
          </a:p>
        </p:txBody>
      </p:sp>
      <p:sp>
        <p:nvSpPr>
          <p:cNvPr id="3" name="右箭头 2"/>
          <p:cNvSpPr/>
          <p:nvPr/>
        </p:nvSpPr>
        <p:spPr>
          <a:xfrm>
            <a:off x="7631563" y="4764360"/>
            <a:ext cx="858626" cy="1115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8796270" y="4683507"/>
            <a:ext cx="1782860" cy="384721"/>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g</a:t>
            </a:r>
            <a:r>
              <a:rPr lang="en-US" altLang="zh-CN" dirty="0" smtClean="0">
                <a:latin typeface="Times New Roman" panose="02020603050405020304" pitchFamily="18" charset="0"/>
                <a:cs typeface="Times New Roman" panose="02020603050405020304" pitchFamily="18" charset="0"/>
              </a:rPr>
              <a:t>enerated image</a:t>
            </a:r>
            <a:endParaRPr lang="zh-CN" altLang="en-US" dirty="0">
              <a:latin typeface="Times New Roman" panose="02020603050405020304" pitchFamily="18" charset="0"/>
              <a:cs typeface="Times New Roman" panose="02020603050405020304" pitchFamily="18" charset="0"/>
            </a:endParaRPr>
          </a:p>
        </p:txBody>
      </p:sp>
      <p:sp>
        <p:nvSpPr>
          <p:cNvPr id="27" name="右箭头 26"/>
          <p:cNvSpPr/>
          <p:nvPr/>
        </p:nvSpPr>
        <p:spPr>
          <a:xfrm>
            <a:off x="7631563" y="5660074"/>
            <a:ext cx="858626" cy="1115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8796270" y="5467713"/>
            <a:ext cx="1202573" cy="384721"/>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real image</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6875196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2438403"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4" name="圆角矩形 53"/>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55" name="文本框 54"/>
          <p:cNvSpPr txBox="1"/>
          <p:nvPr/>
        </p:nvSpPr>
        <p:spPr>
          <a:xfrm>
            <a:off x="647718" y="267581"/>
            <a:ext cx="1723541" cy="461661"/>
          </a:xfrm>
          <a:prstGeom prst="rect">
            <a:avLst/>
          </a:prstGeom>
          <a:noFill/>
        </p:spPr>
        <p:txBody>
          <a:bodyPr wrap="none" lIns="91436" tIns="45718" rIns="91436" bIns="45718" rtlCol="0">
            <a:spAutoFit/>
          </a:bodyPr>
          <a:lstStyle/>
          <a:p>
            <a:r>
              <a:rPr lang="zh-CN" altLang="en-US" sz="2400" spc="600" dirty="0" smtClean="0">
                <a:solidFill>
                  <a:schemeClr val="tx2"/>
                </a:solidFill>
                <a:latin typeface="微软雅黑" panose="020B0503020204020204" pitchFamily="34" charset="-122"/>
                <a:ea typeface="微软雅黑" panose="020B0503020204020204" pitchFamily="34" charset="-122"/>
              </a:rPr>
              <a:t>研究</a:t>
            </a:r>
            <a:r>
              <a:rPr lang="zh-CN" altLang="en-US" sz="2400" spc="600" dirty="0">
                <a:solidFill>
                  <a:schemeClr val="tx2"/>
                </a:solidFill>
                <a:latin typeface="微软雅黑" panose="020B0503020204020204" pitchFamily="34" charset="-122"/>
                <a:ea typeface="微软雅黑" panose="020B0503020204020204" pitchFamily="34" charset="-122"/>
              </a:rPr>
              <a:t>方法</a:t>
            </a:r>
          </a:p>
        </p:txBody>
      </p:sp>
      <p:sp>
        <p:nvSpPr>
          <p:cNvPr id="56" name="矩形 55"/>
          <p:cNvSpPr/>
          <p:nvPr/>
        </p:nvSpPr>
        <p:spPr>
          <a:xfrm>
            <a:off x="2835393" y="324999"/>
            <a:ext cx="2734651" cy="384717"/>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a:t>
            </a:r>
            <a:r>
              <a:rPr lang="en-US" altLang="zh-CN" dirty="0" smtClean="0">
                <a:solidFill>
                  <a:schemeClr val="bg1"/>
                </a:solidFill>
                <a:latin typeface="微软雅黑" panose="020B0503020204020204" pitchFamily="34" charset="-122"/>
                <a:ea typeface="微软雅黑" panose="020B0503020204020204" pitchFamily="34" charset="-122"/>
              </a:rPr>
              <a:t>METHODS</a:t>
            </a:r>
            <a:endParaRPr lang="en-US" altLang="zh-CN" dirty="0">
              <a:solidFill>
                <a:schemeClr val="bg1"/>
              </a:solidFill>
              <a:latin typeface="微软雅黑" panose="020B0503020204020204" pitchFamily="34" charset="-122"/>
              <a:ea typeface="微软雅黑" panose="020B0503020204020204" pitchFamily="34" charset="-122"/>
            </a:endParaRPr>
          </a:p>
        </p:txBody>
      </p:sp>
      <p:grpSp>
        <p:nvGrpSpPr>
          <p:cNvPr id="57" name="组 56"/>
          <p:cNvGrpSpPr/>
          <p:nvPr/>
        </p:nvGrpSpPr>
        <p:grpSpPr>
          <a:xfrm>
            <a:off x="9284091" y="252857"/>
            <a:ext cx="2907907" cy="484288"/>
            <a:chOff x="9284090" y="252856"/>
            <a:chExt cx="2907907" cy="484288"/>
          </a:xfrm>
        </p:grpSpPr>
        <p:grpSp>
          <p:nvGrpSpPr>
            <p:cNvPr id="58" name="组 57"/>
            <p:cNvGrpSpPr/>
            <p:nvPr/>
          </p:nvGrpSpPr>
          <p:grpSpPr>
            <a:xfrm>
              <a:off x="11454105" y="252856"/>
              <a:ext cx="737892" cy="484288"/>
              <a:chOff x="11454105" y="252856"/>
              <a:chExt cx="737892" cy="484288"/>
            </a:xfrm>
          </p:grpSpPr>
          <p:grpSp>
            <p:nvGrpSpPr>
              <p:cNvPr id="60" name="组 59"/>
              <p:cNvGrpSpPr/>
              <p:nvPr/>
            </p:nvGrpSpPr>
            <p:grpSpPr>
              <a:xfrm>
                <a:off x="12039604" y="252856"/>
                <a:ext cx="152393" cy="484287"/>
                <a:chOff x="12039604" y="252856"/>
                <a:chExt cx="152393" cy="484287"/>
              </a:xfrm>
            </p:grpSpPr>
            <p:sp>
              <p:nvSpPr>
                <p:cNvPr id="64" name="圆角矩形 6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圆角矩形 6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圆角矩形 65"/>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圆角矩形 66"/>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99"/>
              <p:cNvGrpSpPr/>
              <p:nvPr/>
            </p:nvGrpSpPr>
            <p:grpSpPr>
              <a:xfrm>
                <a:off x="11454105" y="252857"/>
                <a:ext cx="491115" cy="484287"/>
                <a:chOff x="1528923" y="220268"/>
                <a:chExt cx="1284096" cy="1266241"/>
              </a:xfrm>
            </p:grpSpPr>
            <p:sp>
              <p:nvSpPr>
                <p:cNvPr id="62" name="圆角矩形 6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59" name="文本框 58"/>
            <p:cNvSpPr txBox="1"/>
            <p:nvPr/>
          </p:nvSpPr>
          <p:spPr>
            <a:xfrm>
              <a:off x="9284090" y="355774"/>
              <a:ext cx="2170011" cy="323163"/>
            </a:xfrm>
            <a:prstGeom prst="rect">
              <a:avLst/>
            </a:prstGeom>
            <a:noFill/>
          </p:spPr>
          <p:txBody>
            <a:bodyPr wrap="square" lIns="91438" tIns="45719" rIns="91438" bIns="45719" rtlCol="0">
              <a:spAutoFit/>
            </a:bodyPr>
            <a:lstStyle/>
            <a:p>
              <a:pPr algn="r"/>
              <a:r>
                <a:rPr lang="zh-CN" altLang="en-US" sz="1500" dirty="0" smtClean="0">
                  <a:solidFill>
                    <a:schemeClr val="tx1">
                      <a:lumMod val="50000"/>
                      <a:lumOff val="50000"/>
                    </a:schemeClr>
                  </a:solidFill>
                  <a:latin typeface="微软雅黑" panose="020B0503020204020204" pitchFamily="34" charset="-122"/>
                  <a:ea typeface="微软雅黑" panose="020B0503020204020204" pitchFamily="34" charset="-122"/>
                </a:rPr>
                <a:t>中国石油大学</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sp>
        <p:nvSpPr>
          <p:cNvPr id="2" name="文本框 1"/>
          <p:cNvSpPr txBox="1"/>
          <p:nvPr/>
        </p:nvSpPr>
        <p:spPr>
          <a:xfrm>
            <a:off x="6024937" y="324997"/>
            <a:ext cx="1066842" cy="384721"/>
          </a:xfrm>
          <a:prstGeom prst="rect">
            <a:avLst/>
          </a:prstGeom>
          <a:noFill/>
        </p:spPr>
        <p:txBody>
          <a:bodyPr wrap="square" rtlCol="0">
            <a:spAutoFit/>
          </a:bodyPr>
          <a:lstStyle/>
          <a:p>
            <a:r>
              <a:rPr lang="en-US" altLang="zh-CN" dirty="0" smtClean="0">
                <a:solidFill>
                  <a:schemeClr val="accent1"/>
                </a:solidFill>
                <a:latin typeface="Times New Roman" panose="02020603050405020304" pitchFamily="18" charset="0"/>
                <a:cs typeface="Times New Roman" panose="02020603050405020304" pitchFamily="18" charset="0"/>
              </a:rPr>
              <a:t>SRGAN</a:t>
            </a:r>
            <a:endParaRPr lang="zh-CN" altLang="en-US" dirty="0">
              <a:solidFill>
                <a:schemeClr val="accent1"/>
              </a:solidFill>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679" y="1226744"/>
            <a:ext cx="2515916" cy="1669439"/>
          </a:xfrm>
          <a:prstGeom prst="rect">
            <a:avLst/>
          </a:prstGeom>
        </p:spPr>
      </p:pic>
      <p:pic>
        <p:nvPicPr>
          <p:cNvPr id="6" name="图片 5"/>
          <p:cNvPicPr>
            <a:picLocks noChangeAspect="1"/>
          </p:cNvPicPr>
          <p:nvPr/>
        </p:nvPicPr>
        <p:blipFill>
          <a:blip r:embed="rId4"/>
          <a:stretch>
            <a:fillRect/>
          </a:stretch>
        </p:blipFill>
        <p:spPr>
          <a:xfrm>
            <a:off x="9562851" y="1651100"/>
            <a:ext cx="1750319" cy="1699950"/>
          </a:xfrm>
          <a:prstGeom prst="rect">
            <a:avLst/>
          </a:prstGeom>
        </p:spPr>
      </p:pic>
      <p:pic>
        <p:nvPicPr>
          <p:cNvPr id="8" name="图片 7"/>
          <p:cNvPicPr>
            <a:picLocks noChangeAspect="1"/>
          </p:cNvPicPr>
          <p:nvPr/>
        </p:nvPicPr>
        <p:blipFill>
          <a:blip r:embed="rId5"/>
          <a:stretch>
            <a:fillRect/>
          </a:stretch>
        </p:blipFill>
        <p:spPr>
          <a:xfrm>
            <a:off x="3480398" y="1698940"/>
            <a:ext cx="1651543" cy="1699950"/>
          </a:xfrm>
          <a:prstGeom prst="rect">
            <a:avLst/>
          </a:prstGeom>
        </p:spPr>
      </p:pic>
      <p:sp>
        <p:nvSpPr>
          <p:cNvPr id="12" name="文本框 11"/>
          <p:cNvSpPr txBox="1"/>
          <p:nvPr/>
        </p:nvSpPr>
        <p:spPr>
          <a:xfrm>
            <a:off x="3694438" y="1314219"/>
            <a:ext cx="684803" cy="384721"/>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input</a:t>
            </a:r>
            <a:endParaRPr lang="zh-CN" altLang="en-US" dirty="0">
              <a:latin typeface="Times New Roman" panose="02020603050405020304" pitchFamily="18" charset="0"/>
              <a:cs typeface="Times New Roman" panose="02020603050405020304" pitchFamily="18" charset="0"/>
            </a:endParaRPr>
          </a:p>
        </p:txBody>
      </p:sp>
      <p:sp>
        <p:nvSpPr>
          <p:cNvPr id="13" name="文本框 12"/>
          <p:cNvSpPr txBox="1"/>
          <p:nvPr/>
        </p:nvSpPr>
        <p:spPr>
          <a:xfrm>
            <a:off x="5821330" y="1293924"/>
            <a:ext cx="982961" cy="384721"/>
          </a:xfrm>
          <a:prstGeom prst="rect">
            <a:avLst/>
          </a:prstGeom>
          <a:noFill/>
        </p:spPr>
        <p:txBody>
          <a:bodyPr wrap="none" rtlCol="0">
            <a:spAutoFit/>
          </a:bodyPr>
          <a:lstStyle/>
          <a:p>
            <a:r>
              <a:rPr lang="en-US" altLang="zh-CN" dirty="0" err="1" smtClean="0">
                <a:latin typeface="Times New Roman" panose="02020603050405020304" pitchFamily="18" charset="0"/>
                <a:cs typeface="Times New Roman" panose="02020603050405020304" pitchFamily="18" charset="0"/>
              </a:rPr>
              <a:t>Srresnet</a:t>
            </a:r>
            <a:endParaRPr lang="zh-CN" altLang="en-US" dirty="0">
              <a:latin typeface="Times New Roman" panose="02020603050405020304" pitchFamily="18" charset="0"/>
              <a:cs typeface="Times New Roman" panose="02020603050405020304" pitchFamily="18" charset="0"/>
            </a:endParaRPr>
          </a:p>
        </p:txBody>
      </p:sp>
      <p:sp>
        <p:nvSpPr>
          <p:cNvPr id="15" name="文本框 14"/>
          <p:cNvSpPr txBox="1"/>
          <p:nvPr/>
        </p:nvSpPr>
        <p:spPr>
          <a:xfrm>
            <a:off x="8208986" y="1270091"/>
            <a:ext cx="810222" cy="384721"/>
          </a:xfrm>
          <a:prstGeom prst="rect">
            <a:avLst/>
          </a:prstGeom>
          <a:noFill/>
        </p:spPr>
        <p:txBody>
          <a:bodyPr wrap="none" rtlCol="0">
            <a:spAutoFit/>
          </a:bodyPr>
          <a:lstStyle/>
          <a:p>
            <a:r>
              <a:rPr lang="en-US" altLang="zh-CN" dirty="0" err="1" smtClean="0">
                <a:latin typeface="Times New Roman" panose="02020603050405020304" pitchFamily="18" charset="0"/>
                <a:cs typeface="Times New Roman" panose="02020603050405020304" pitchFamily="18" charset="0"/>
              </a:rPr>
              <a:t>Srgan</a:t>
            </a:r>
            <a:r>
              <a:rPr lang="en-US" altLang="zh-CN" dirty="0" smtClean="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sp>
        <p:nvSpPr>
          <p:cNvPr id="20" name="文本框 19"/>
          <p:cNvSpPr txBox="1"/>
          <p:nvPr/>
        </p:nvSpPr>
        <p:spPr>
          <a:xfrm>
            <a:off x="10212303" y="1293924"/>
            <a:ext cx="733278" cy="384721"/>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target</a:t>
            </a:r>
            <a:endParaRPr lang="zh-CN" altLang="en-US" dirty="0">
              <a:latin typeface="Times New Roman" panose="02020603050405020304" pitchFamily="18" charset="0"/>
              <a:cs typeface="Times New Roman" panose="02020603050405020304" pitchFamily="18" charset="0"/>
            </a:endParaRPr>
          </a:p>
        </p:txBody>
      </p:sp>
      <p:pic>
        <p:nvPicPr>
          <p:cNvPr id="24" name="图片 23"/>
          <p:cNvPicPr>
            <a:picLocks noChangeAspect="1"/>
          </p:cNvPicPr>
          <p:nvPr/>
        </p:nvPicPr>
        <p:blipFill>
          <a:blip r:embed="rId6"/>
          <a:stretch>
            <a:fillRect/>
          </a:stretch>
        </p:blipFill>
        <p:spPr>
          <a:xfrm>
            <a:off x="7550092" y="3542141"/>
            <a:ext cx="1777868" cy="1349644"/>
          </a:xfrm>
          <a:prstGeom prst="rect">
            <a:avLst/>
          </a:prstGeom>
        </p:spPr>
      </p:pic>
      <p:pic>
        <p:nvPicPr>
          <p:cNvPr id="25" name="图片 24"/>
          <p:cNvPicPr>
            <a:picLocks noChangeAspect="1"/>
          </p:cNvPicPr>
          <p:nvPr/>
        </p:nvPicPr>
        <p:blipFill>
          <a:blip r:embed="rId7"/>
          <a:stretch>
            <a:fillRect/>
          </a:stretch>
        </p:blipFill>
        <p:spPr>
          <a:xfrm>
            <a:off x="9579210" y="3542141"/>
            <a:ext cx="1832738" cy="1349644"/>
          </a:xfrm>
          <a:prstGeom prst="rect">
            <a:avLst/>
          </a:prstGeom>
        </p:spPr>
      </p:pic>
      <p:pic>
        <p:nvPicPr>
          <p:cNvPr id="27" name="图片 26"/>
          <p:cNvPicPr>
            <a:picLocks noChangeAspect="1"/>
          </p:cNvPicPr>
          <p:nvPr/>
        </p:nvPicPr>
        <p:blipFill>
          <a:blip r:embed="rId8"/>
          <a:stretch>
            <a:fillRect/>
          </a:stretch>
        </p:blipFill>
        <p:spPr>
          <a:xfrm>
            <a:off x="3340055" y="3542141"/>
            <a:ext cx="1842558" cy="1349644"/>
          </a:xfrm>
          <a:prstGeom prst="rect">
            <a:avLst/>
          </a:prstGeom>
        </p:spPr>
      </p:pic>
      <p:pic>
        <p:nvPicPr>
          <p:cNvPr id="28" name="图片 2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74062" y="5154307"/>
            <a:ext cx="1564785" cy="1564785"/>
          </a:xfrm>
          <a:prstGeom prst="rect">
            <a:avLst/>
          </a:prstGeom>
        </p:spPr>
      </p:pic>
      <p:pic>
        <p:nvPicPr>
          <p:cNvPr id="29" name="图片 28"/>
          <p:cNvPicPr>
            <a:picLocks noChangeAspect="1"/>
          </p:cNvPicPr>
          <p:nvPr/>
        </p:nvPicPr>
        <p:blipFill>
          <a:blip r:embed="rId10"/>
          <a:stretch>
            <a:fillRect/>
          </a:stretch>
        </p:blipFill>
        <p:spPr>
          <a:xfrm>
            <a:off x="9562851" y="5142670"/>
            <a:ext cx="1832738" cy="1564785"/>
          </a:xfrm>
          <a:prstGeom prst="rect">
            <a:avLst/>
          </a:prstGeom>
        </p:spPr>
      </p:pic>
      <p:pic>
        <p:nvPicPr>
          <p:cNvPr id="31" name="图片 3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49276" y="3045449"/>
            <a:ext cx="2449490" cy="1959592"/>
          </a:xfrm>
          <a:prstGeom prst="rect">
            <a:avLst/>
          </a:prstGeom>
        </p:spPr>
      </p:pic>
      <p:pic>
        <p:nvPicPr>
          <p:cNvPr id="33" name="图片 32"/>
          <p:cNvPicPr>
            <a:picLocks noChangeAspect="1"/>
          </p:cNvPicPr>
          <p:nvPr/>
        </p:nvPicPr>
        <p:blipFill>
          <a:blip r:embed="rId12"/>
          <a:stretch>
            <a:fillRect/>
          </a:stretch>
        </p:blipFill>
        <p:spPr>
          <a:xfrm>
            <a:off x="7546684" y="5142670"/>
            <a:ext cx="1737407" cy="1588060"/>
          </a:xfrm>
          <a:prstGeom prst="rect">
            <a:avLst/>
          </a:prstGeom>
        </p:spPr>
      </p:pic>
      <p:pic>
        <p:nvPicPr>
          <p:cNvPr id="35" name="图片 34"/>
          <p:cNvPicPr>
            <a:picLocks noChangeAspect="1"/>
          </p:cNvPicPr>
          <p:nvPr/>
        </p:nvPicPr>
        <p:blipFill>
          <a:blip r:embed="rId13"/>
          <a:stretch>
            <a:fillRect/>
          </a:stretch>
        </p:blipFill>
        <p:spPr>
          <a:xfrm>
            <a:off x="3435293" y="5142670"/>
            <a:ext cx="1760969" cy="1616175"/>
          </a:xfrm>
          <a:prstGeom prst="rect">
            <a:avLst/>
          </a:prstGeom>
        </p:spPr>
      </p:pic>
      <p:pic>
        <p:nvPicPr>
          <p:cNvPr id="7" name="图片 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90513" y="3542142"/>
            <a:ext cx="1924690" cy="1416160"/>
          </a:xfrm>
          <a:prstGeom prst="rect">
            <a:avLst/>
          </a:prstGeom>
        </p:spPr>
      </p:pic>
      <p:pic>
        <p:nvPicPr>
          <p:cNvPr id="9" name="图片 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475022" y="5181110"/>
            <a:ext cx="1792902" cy="1539293"/>
          </a:xfrm>
          <a:prstGeom prst="rect">
            <a:avLst/>
          </a:prstGeom>
        </p:spPr>
      </p:pic>
      <p:pic>
        <p:nvPicPr>
          <p:cNvPr id="5" name="图片 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390513" y="1663207"/>
            <a:ext cx="1924689" cy="1715388"/>
          </a:xfrm>
          <a:prstGeom prst="rect">
            <a:avLst/>
          </a:prstGeom>
        </p:spPr>
      </p:pic>
      <p:pic>
        <p:nvPicPr>
          <p:cNvPr id="4" name="图片 3"/>
          <p:cNvPicPr>
            <a:picLocks noChangeAspect="1"/>
          </p:cNvPicPr>
          <p:nvPr/>
        </p:nvPicPr>
        <p:blipFill>
          <a:blip r:embed="rId17"/>
          <a:stretch>
            <a:fillRect/>
          </a:stretch>
        </p:blipFill>
        <p:spPr>
          <a:xfrm>
            <a:off x="7579018" y="1651100"/>
            <a:ext cx="1822008" cy="1694968"/>
          </a:xfrm>
          <a:prstGeom prst="rect">
            <a:avLst/>
          </a:prstGeom>
        </p:spPr>
      </p:pic>
    </p:spTree>
    <p:extLst>
      <p:ext uri="{BB962C8B-B14F-4D97-AF65-F5344CB8AC3E}">
        <p14:creationId xmlns:p14="http://schemas.microsoft.com/office/powerpoint/2010/main" val="43813311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xit" presetSubtype="0" fill="hold" nodeType="clickEffect">
                                  <p:stCondLst>
                                    <p:cond delay="0"/>
                                  </p:stCondLst>
                                  <p:childTnLst>
                                    <p:animEffect transition="out" filter="fade">
                                      <p:cBhvr>
                                        <p:cTn id="6" dur="1000"/>
                                        <p:tgtEl>
                                          <p:spTgt spid="31"/>
                                        </p:tgtEl>
                                      </p:cBhvr>
                                    </p:animEffect>
                                    <p:anim calcmode="lin" valueType="num">
                                      <p:cBhvr>
                                        <p:cTn id="7" dur="1000"/>
                                        <p:tgtEl>
                                          <p:spTgt spid="31"/>
                                        </p:tgtEl>
                                        <p:attrNameLst>
                                          <p:attrName>ppt_x</p:attrName>
                                        </p:attrNameLst>
                                      </p:cBhvr>
                                      <p:tavLst>
                                        <p:tav tm="0">
                                          <p:val>
                                            <p:strVal val="ppt_x"/>
                                          </p:val>
                                        </p:tav>
                                        <p:tav tm="100000">
                                          <p:val>
                                            <p:strVal val="ppt_x"/>
                                          </p:val>
                                        </p:tav>
                                      </p:tavLst>
                                    </p:anim>
                                    <p:anim calcmode="lin" valueType="num">
                                      <p:cBhvr>
                                        <p:cTn id="8" dur="100" decel="100000"/>
                                        <p:tgtEl>
                                          <p:spTgt spid="31"/>
                                        </p:tgtEl>
                                        <p:attrNameLst>
                                          <p:attrName>ppt_y</p:attrName>
                                        </p:attrNameLst>
                                      </p:cBhvr>
                                      <p:tavLst>
                                        <p:tav tm="0">
                                          <p:val>
                                            <p:strVal val="ppt_y"/>
                                          </p:val>
                                        </p:tav>
                                        <p:tav tm="100000">
                                          <p:val>
                                            <p:strVal val="ppt_y-.03"/>
                                          </p:val>
                                        </p:tav>
                                      </p:tavLst>
                                    </p:anim>
                                    <p:anim calcmode="lin" valueType="num">
                                      <p:cBhvr>
                                        <p:cTn id="9" dur="900" accel="100000">
                                          <p:stCondLst>
                                            <p:cond delay="100"/>
                                          </p:stCondLst>
                                        </p:cTn>
                                        <p:tgtEl>
                                          <p:spTgt spid="31"/>
                                        </p:tgtEl>
                                        <p:attrNameLst>
                                          <p:attrName>ppt_y</p:attrName>
                                        </p:attrNameLst>
                                      </p:cBhvr>
                                      <p:tavLst>
                                        <p:tav tm="0">
                                          <p:val>
                                            <p:strVal val="ppt_y"/>
                                          </p:val>
                                        </p:tav>
                                        <p:tav tm="100000">
                                          <p:val>
                                            <p:strVal val="ppt_y+1"/>
                                          </p:val>
                                        </p:tav>
                                      </p:tavLst>
                                    </p:anim>
                                    <p:set>
                                      <p:cBhvr>
                                        <p:cTn id="10" dur="1" fill="hold">
                                          <p:stCondLst>
                                            <p:cond delay="999"/>
                                          </p:stCondLst>
                                        </p:cTn>
                                        <p:tgtEl>
                                          <p:spTgt spid="31"/>
                                        </p:tgtEl>
                                        <p:attrNameLst>
                                          <p:attrName>style.visibility</p:attrName>
                                        </p:attrNameLst>
                                      </p:cBhvr>
                                      <p:to>
                                        <p:strVal val="hidden"/>
                                      </p:to>
                                    </p:set>
                                  </p:childTnLst>
                                </p:cTn>
                              </p:par>
                              <p:par>
                                <p:cTn id="11" presetID="37" presetClass="exit" presetSubtype="0" fill="hold" nodeType="withEffect">
                                  <p:stCondLst>
                                    <p:cond delay="0"/>
                                  </p:stCondLst>
                                  <p:childTnLst>
                                    <p:animEffect transition="out" filter="fade">
                                      <p:cBhvr>
                                        <p:cTn id="12" dur="1000"/>
                                        <p:tgtEl>
                                          <p:spTgt spid="28"/>
                                        </p:tgtEl>
                                      </p:cBhvr>
                                    </p:animEffect>
                                    <p:anim calcmode="lin" valueType="num">
                                      <p:cBhvr>
                                        <p:cTn id="13" dur="1000"/>
                                        <p:tgtEl>
                                          <p:spTgt spid="28"/>
                                        </p:tgtEl>
                                        <p:attrNameLst>
                                          <p:attrName>ppt_x</p:attrName>
                                        </p:attrNameLst>
                                      </p:cBhvr>
                                      <p:tavLst>
                                        <p:tav tm="0">
                                          <p:val>
                                            <p:strVal val="ppt_x"/>
                                          </p:val>
                                        </p:tav>
                                        <p:tav tm="100000">
                                          <p:val>
                                            <p:strVal val="ppt_x"/>
                                          </p:val>
                                        </p:tav>
                                      </p:tavLst>
                                    </p:anim>
                                    <p:anim calcmode="lin" valueType="num">
                                      <p:cBhvr>
                                        <p:cTn id="14" dur="100" decel="100000"/>
                                        <p:tgtEl>
                                          <p:spTgt spid="28"/>
                                        </p:tgtEl>
                                        <p:attrNameLst>
                                          <p:attrName>ppt_y</p:attrName>
                                        </p:attrNameLst>
                                      </p:cBhvr>
                                      <p:tavLst>
                                        <p:tav tm="0">
                                          <p:val>
                                            <p:strVal val="ppt_y"/>
                                          </p:val>
                                        </p:tav>
                                        <p:tav tm="100000">
                                          <p:val>
                                            <p:strVal val="ppt_y-.03"/>
                                          </p:val>
                                        </p:tav>
                                      </p:tavLst>
                                    </p:anim>
                                    <p:anim calcmode="lin" valueType="num">
                                      <p:cBhvr>
                                        <p:cTn id="15" dur="900" accel="100000">
                                          <p:stCondLst>
                                            <p:cond delay="100"/>
                                          </p:stCondLst>
                                        </p:cTn>
                                        <p:tgtEl>
                                          <p:spTgt spid="28"/>
                                        </p:tgtEl>
                                        <p:attrNameLst>
                                          <p:attrName>ppt_y</p:attrName>
                                        </p:attrNameLst>
                                      </p:cBhvr>
                                      <p:tavLst>
                                        <p:tav tm="0">
                                          <p:val>
                                            <p:strVal val="ppt_y"/>
                                          </p:val>
                                        </p:tav>
                                        <p:tav tm="100000">
                                          <p:val>
                                            <p:strVal val="ppt_y+1"/>
                                          </p:val>
                                        </p:tav>
                                      </p:tavLst>
                                    </p:anim>
                                    <p:set>
                                      <p:cBhvr>
                                        <p:cTn id="16" dur="1" fill="hold">
                                          <p:stCondLst>
                                            <p:cond delay="999"/>
                                          </p:stCondLst>
                                        </p:cTn>
                                        <p:tgtEl>
                                          <p:spTgt spid="28"/>
                                        </p:tgtEl>
                                        <p:attrNameLst>
                                          <p:attrName>style.visibility</p:attrName>
                                        </p:attrNameLst>
                                      </p:cBhvr>
                                      <p:to>
                                        <p:strVal val="hidden"/>
                                      </p:to>
                                    </p:set>
                                  </p:childTnLst>
                                </p:cTn>
                              </p:par>
                              <p:par>
                                <p:cTn id="17" presetID="37" presetClass="exit" presetSubtype="0" fill="hold" nodeType="withEffect">
                                  <p:stCondLst>
                                    <p:cond delay="0"/>
                                  </p:stCondLst>
                                  <p:childTnLst>
                                    <p:animEffect transition="out" filter="fade">
                                      <p:cBhvr>
                                        <p:cTn id="18" dur="1000"/>
                                        <p:tgtEl>
                                          <p:spTgt spid="35"/>
                                        </p:tgtEl>
                                      </p:cBhvr>
                                    </p:animEffect>
                                    <p:anim calcmode="lin" valueType="num">
                                      <p:cBhvr>
                                        <p:cTn id="19" dur="1000"/>
                                        <p:tgtEl>
                                          <p:spTgt spid="35"/>
                                        </p:tgtEl>
                                        <p:attrNameLst>
                                          <p:attrName>ppt_x</p:attrName>
                                        </p:attrNameLst>
                                      </p:cBhvr>
                                      <p:tavLst>
                                        <p:tav tm="0">
                                          <p:val>
                                            <p:strVal val="ppt_x"/>
                                          </p:val>
                                        </p:tav>
                                        <p:tav tm="100000">
                                          <p:val>
                                            <p:strVal val="ppt_x"/>
                                          </p:val>
                                        </p:tav>
                                      </p:tavLst>
                                    </p:anim>
                                    <p:anim calcmode="lin" valueType="num">
                                      <p:cBhvr>
                                        <p:cTn id="20" dur="100" decel="100000"/>
                                        <p:tgtEl>
                                          <p:spTgt spid="35"/>
                                        </p:tgtEl>
                                        <p:attrNameLst>
                                          <p:attrName>ppt_y</p:attrName>
                                        </p:attrNameLst>
                                      </p:cBhvr>
                                      <p:tavLst>
                                        <p:tav tm="0">
                                          <p:val>
                                            <p:strVal val="ppt_y"/>
                                          </p:val>
                                        </p:tav>
                                        <p:tav tm="100000">
                                          <p:val>
                                            <p:strVal val="ppt_y-.03"/>
                                          </p:val>
                                        </p:tav>
                                      </p:tavLst>
                                    </p:anim>
                                    <p:anim calcmode="lin" valueType="num">
                                      <p:cBhvr>
                                        <p:cTn id="21" dur="900" accel="100000">
                                          <p:stCondLst>
                                            <p:cond delay="100"/>
                                          </p:stCondLst>
                                        </p:cTn>
                                        <p:tgtEl>
                                          <p:spTgt spid="35"/>
                                        </p:tgtEl>
                                        <p:attrNameLst>
                                          <p:attrName>ppt_y</p:attrName>
                                        </p:attrNameLst>
                                      </p:cBhvr>
                                      <p:tavLst>
                                        <p:tav tm="0">
                                          <p:val>
                                            <p:strVal val="ppt_y"/>
                                          </p:val>
                                        </p:tav>
                                        <p:tav tm="100000">
                                          <p:val>
                                            <p:strVal val="ppt_y+1"/>
                                          </p:val>
                                        </p:tav>
                                      </p:tavLst>
                                    </p:anim>
                                    <p:set>
                                      <p:cBhvr>
                                        <p:cTn id="22" dur="1" fill="hold">
                                          <p:stCondLst>
                                            <p:cond delay="999"/>
                                          </p:stCondLst>
                                        </p:cTn>
                                        <p:tgtEl>
                                          <p:spTgt spid="35"/>
                                        </p:tgtEl>
                                        <p:attrNameLst>
                                          <p:attrName>style.visibility</p:attrName>
                                        </p:attrNameLst>
                                      </p:cBhvr>
                                      <p:to>
                                        <p:strVal val="hidden"/>
                                      </p:to>
                                    </p:set>
                                  </p:childTnLst>
                                </p:cTn>
                              </p:par>
                              <p:par>
                                <p:cTn id="23" presetID="37" presetClass="exit" presetSubtype="0" fill="hold" nodeType="withEffect">
                                  <p:stCondLst>
                                    <p:cond delay="0"/>
                                  </p:stCondLst>
                                  <p:childTnLst>
                                    <p:animEffect transition="out" filter="fade">
                                      <p:cBhvr>
                                        <p:cTn id="24" dur="1000"/>
                                        <p:tgtEl>
                                          <p:spTgt spid="27"/>
                                        </p:tgtEl>
                                      </p:cBhvr>
                                    </p:animEffect>
                                    <p:anim calcmode="lin" valueType="num">
                                      <p:cBhvr>
                                        <p:cTn id="25" dur="1000"/>
                                        <p:tgtEl>
                                          <p:spTgt spid="27"/>
                                        </p:tgtEl>
                                        <p:attrNameLst>
                                          <p:attrName>ppt_x</p:attrName>
                                        </p:attrNameLst>
                                      </p:cBhvr>
                                      <p:tavLst>
                                        <p:tav tm="0">
                                          <p:val>
                                            <p:strVal val="ppt_x"/>
                                          </p:val>
                                        </p:tav>
                                        <p:tav tm="100000">
                                          <p:val>
                                            <p:strVal val="ppt_x"/>
                                          </p:val>
                                        </p:tav>
                                      </p:tavLst>
                                    </p:anim>
                                    <p:anim calcmode="lin" valueType="num">
                                      <p:cBhvr>
                                        <p:cTn id="26" dur="100" decel="100000"/>
                                        <p:tgtEl>
                                          <p:spTgt spid="27"/>
                                        </p:tgtEl>
                                        <p:attrNameLst>
                                          <p:attrName>ppt_y</p:attrName>
                                        </p:attrNameLst>
                                      </p:cBhvr>
                                      <p:tavLst>
                                        <p:tav tm="0">
                                          <p:val>
                                            <p:strVal val="ppt_y"/>
                                          </p:val>
                                        </p:tav>
                                        <p:tav tm="100000">
                                          <p:val>
                                            <p:strVal val="ppt_y-.03"/>
                                          </p:val>
                                        </p:tav>
                                      </p:tavLst>
                                    </p:anim>
                                    <p:anim calcmode="lin" valueType="num">
                                      <p:cBhvr>
                                        <p:cTn id="27" dur="900" accel="100000">
                                          <p:stCondLst>
                                            <p:cond delay="100"/>
                                          </p:stCondLst>
                                        </p:cTn>
                                        <p:tgtEl>
                                          <p:spTgt spid="27"/>
                                        </p:tgtEl>
                                        <p:attrNameLst>
                                          <p:attrName>ppt_y</p:attrName>
                                        </p:attrNameLst>
                                      </p:cBhvr>
                                      <p:tavLst>
                                        <p:tav tm="0">
                                          <p:val>
                                            <p:strVal val="ppt_y"/>
                                          </p:val>
                                        </p:tav>
                                        <p:tav tm="100000">
                                          <p:val>
                                            <p:strVal val="ppt_y+1"/>
                                          </p:val>
                                        </p:tav>
                                      </p:tavLst>
                                    </p:anim>
                                    <p:set>
                                      <p:cBhvr>
                                        <p:cTn id="28" dur="1" fill="hold">
                                          <p:stCondLst>
                                            <p:cond delay="999"/>
                                          </p:stCondLst>
                                        </p:cTn>
                                        <p:tgtEl>
                                          <p:spTgt spid="27"/>
                                        </p:tgtEl>
                                        <p:attrNameLst>
                                          <p:attrName>style.visibility</p:attrName>
                                        </p:attrNameLst>
                                      </p:cBhvr>
                                      <p:to>
                                        <p:strVal val="hidden"/>
                                      </p:to>
                                    </p:set>
                                  </p:childTnLst>
                                </p:cTn>
                              </p:par>
                              <p:par>
                                <p:cTn id="29" presetID="37" presetClass="exit" presetSubtype="0" fill="hold" nodeType="withEffect">
                                  <p:stCondLst>
                                    <p:cond delay="0"/>
                                  </p:stCondLst>
                                  <p:childTnLst>
                                    <p:animEffect transition="out" filter="fade">
                                      <p:cBhvr>
                                        <p:cTn id="30" dur="1000"/>
                                        <p:tgtEl>
                                          <p:spTgt spid="7"/>
                                        </p:tgtEl>
                                      </p:cBhvr>
                                    </p:animEffect>
                                    <p:anim calcmode="lin" valueType="num">
                                      <p:cBhvr>
                                        <p:cTn id="31" dur="1000"/>
                                        <p:tgtEl>
                                          <p:spTgt spid="7"/>
                                        </p:tgtEl>
                                        <p:attrNameLst>
                                          <p:attrName>ppt_x</p:attrName>
                                        </p:attrNameLst>
                                      </p:cBhvr>
                                      <p:tavLst>
                                        <p:tav tm="0">
                                          <p:val>
                                            <p:strVal val="ppt_x"/>
                                          </p:val>
                                        </p:tav>
                                        <p:tav tm="100000">
                                          <p:val>
                                            <p:strVal val="ppt_x"/>
                                          </p:val>
                                        </p:tav>
                                      </p:tavLst>
                                    </p:anim>
                                    <p:anim calcmode="lin" valueType="num">
                                      <p:cBhvr>
                                        <p:cTn id="32" dur="100" decel="100000"/>
                                        <p:tgtEl>
                                          <p:spTgt spid="7"/>
                                        </p:tgtEl>
                                        <p:attrNameLst>
                                          <p:attrName>ppt_y</p:attrName>
                                        </p:attrNameLst>
                                      </p:cBhvr>
                                      <p:tavLst>
                                        <p:tav tm="0">
                                          <p:val>
                                            <p:strVal val="ppt_y"/>
                                          </p:val>
                                        </p:tav>
                                        <p:tav tm="100000">
                                          <p:val>
                                            <p:strVal val="ppt_y-.03"/>
                                          </p:val>
                                        </p:tav>
                                      </p:tavLst>
                                    </p:anim>
                                    <p:anim calcmode="lin" valueType="num">
                                      <p:cBhvr>
                                        <p:cTn id="33" dur="900" accel="100000">
                                          <p:stCondLst>
                                            <p:cond delay="100"/>
                                          </p:stCondLst>
                                        </p:cTn>
                                        <p:tgtEl>
                                          <p:spTgt spid="7"/>
                                        </p:tgtEl>
                                        <p:attrNameLst>
                                          <p:attrName>ppt_y</p:attrName>
                                        </p:attrNameLst>
                                      </p:cBhvr>
                                      <p:tavLst>
                                        <p:tav tm="0">
                                          <p:val>
                                            <p:strVal val="ppt_y"/>
                                          </p:val>
                                        </p:tav>
                                        <p:tav tm="100000">
                                          <p:val>
                                            <p:strVal val="ppt_y+1"/>
                                          </p:val>
                                        </p:tav>
                                      </p:tavLst>
                                    </p:anim>
                                    <p:set>
                                      <p:cBhvr>
                                        <p:cTn id="34" dur="1" fill="hold">
                                          <p:stCondLst>
                                            <p:cond delay="999"/>
                                          </p:stCondLst>
                                        </p:cTn>
                                        <p:tgtEl>
                                          <p:spTgt spid="7"/>
                                        </p:tgtEl>
                                        <p:attrNameLst>
                                          <p:attrName>style.visibility</p:attrName>
                                        </p:attrNameLst>
                                      </p:cBhvr>
                                      <p:to>
                                        <p:strVal val="hidden"/>
                                      </p:to>
                                    </p:set>
                                  </p:childTnLst>
                                </p:cTn>
                              </p:par>
                              <p:par>
                                <p:cTn id="35" presetID="37" presetClass="exit" presetSubtype="0" fill="hold" nodeType="withEffect">
                                  <p:stCondLst>
                                    <p:cond delay="0"/>
                                  </p:stCondLst>
                                  <p:childTnLst>
                                    <p:animEffect transition="out" filter="fade">
                                      <p:cBhvr>
                                        <p:cTn id="36" dur="1000"/>
                                        <p:tgtEl>
                                          <p:spTgt spid="9"/>
                                        </p:tgtEl>
                                      </p:cBhvr>
                                    </p:animEffect>
                                    <p:anim calcmode="lin" valueType="num">
                                      <p:cBhvr>
                                        <p:cTn id="37" dur="1000"/>
                                        <p:tgtEl>
                                          <p:spTgt spid="9"/>
                                        </p:tgtEl>
                                        <p:attrNameLst>
                                          <p:attrName>ppt_x</p:attrName>
                                        </p:attrNameLst>
                                      </p:cBhvr>
                                      <p:tavLst>
                                        <p:tav tm="0">
                                          <p:val>
                                            <p:strVal val="ppt_x"/>
                                          </p:val>
                                        </p:tav>
                                        <p:tav tm="100000">
                                          <p:val>
                                            <p:strVal val="ppt_x"/>
                                          </p:val>
                                        </p:tav>
                                      </p:tavLst>
                                    </p:anim>
                                    <p:anim calcmode="lin" valueType="num">
                                      <p:cBhvr>
                                        <p:cTn id="38" dur="100" decel="100000"/>
                                        <p:tgtEl>
                                          <p:spTgt spid="9"/>
                                        </p:tgtEl>
                                        <p:attrNameLst>
                                          <p:attrName>ppt_y</p:attrName>
                                        </p:attrNameLst>
                                      </p:cBhvr>
                                      <p:tavLst>
                                        <p:tav tm="0">
                                          <p:val>
                                            <p:strVal val="ppt_y"/>
                                          </p:val>
                                        </p:tav>
                                        <p:tav tm="100000">
                                          <p:val>
                                            <p:strVal val="ppt_y-.03"/>
                                          </p:val>
                                        </p:tav>
                                      </p:tavLst>
                                    </p:anim>
                                    <p:anim calcmode="lin" valueType="num">
                                      <p:cBhvr>
                                        <p:cTn id="39" dur="900" accel="100000">
                                          <p:stCondLst>
                                            <p:cond delay="100"/>
                                          </p:stCondLst>
                                        </p:cTn>
                                        <p:tgtEl>
                                          <p:spTgt spid="9"/>
                                        </p:tgtEl>
                                        <p:attrNameLst>
                                          <p:attrName>ppt_y</p:attrName>
                                        </p:attrNameLst>
                                      </p:cBhvr>
                                      <p:tavLst>
                                        <p:tav tm="0">
                                          <p:val>
                                            <p:strVal val="ppt_y"/>
                                          </p:val>
                                        </p:tav>
                                        <p:tav tm="100000">
                                          <p:val>
                                            <p:strVal val="ppt_y+1"/>
                                          </p:val>
                                        </p:tav>
                                      </p:tavLst>
                                    </p:anim>
                                    <p:set>
                                      <p:cBhvr>
                                        <p:cTn id="40" dur="1" fill="hold">
                                          <p:stCondLst>
                                            <p:cond delay="999"/>
                                          </p:stCondLst>
                                        </p:cTn>
                                        <p:tgtEl>
                                          <p:spTgt spid="9"/>
                                        </p:tgtEl>
                                        <p:attrNameLst>
                                          <p:attrName>style.visibility</p:attrName>
                                        </p:attrNameLst>
                                      </p:cBhvr>
                                      <p:to>
                                        <p:strVal val="hidden"/>
                                      </p:to>
                                    </p:set>
                                  </p:childTnLst>
                                </p:cTn>
                              </p:par>
                              <p:par>
                                <p:cTn id="41" presetID="37" presetClass="exit" presetSubtype="0" fill="hold" nodeType="withEffect">
                                  <p:stCondLst>
                                    <p:cond delay="0"/>
                                  </p:stCondLst>
                                  <p:childTnLst>
                                    <p:animEffect transition="out" filter="fade">
                                      <p:cBhvr>
                                        <p:cTn id="42" dur="1000"/>
                                        <p:tgtEl>
                                          <p:spTgt spid="24"/>
                                        </p:tgtEl>
                                      </p:cBhvr>
                                    </p:animEffect>
                                    <p:anim calcmode="lin" valueType="num">
                                      <p:cBhvr>
                                        <p:cTn id="43" dur="1000"/>
                                        <p:tgtEl>
                                          <p:spTgt spid="24"/>
                                        </p:tgtEl>
                                        <p:attrNameLst>
                                          <p:attrName>ppt_x</p:attrName>
                                        </p:attrNameLst>
                                      </p:cBhvr>
                                      <p:tavLst>
                                        <p:tav tm="0">
                                          <p:val>
                                            <p:strVal val="ppt_x"/>
                                          </p:val>
                                        </p:tav>
                                        <p:tav tm="100000">
                                          <p:val>
                                            <p:strVal val="ppt_x"/>
                                          </p:val>
                                        </p:tav>
                                      </p:tavLst>
                                    </p:anim>
                                    <p:anim calcmode="lin" valueType="num">
                                      <p:cBhvr>
                                        <p:cTn id="44" dur="100" decel="100000"/>
                                        <p:tgtEl>
                                          <p:spTgt spid="24"/>
                                        </p:tgtEl>
                                        <p:attrNameLst>
                                          <p:attrName>ppt_y</p:attrName>
                                        </p:attrNameLst>
                                      </p:cBhvr>
                                      <p:tavLst>
                                        <p:tav tm="0">
                                          <p:val>
                                            <p:strVal val="ppt_y"/>
                                          </p:val>
                                        </p:tav>
                                        <p:tav tm="100000">
                                          <p:val>
                                            <p:strVal val="ppt_y-.03"/>
                                          </p:val>
                                        </p:tav>
                                      </p:tavLst>
                                    </p:anim>
                                    <p:anim calcmode="lin" valueType="num">
                                      <p:cBhvr>
                                        <p:cTn id="45" dur="900" accel="100000">
                                          <p:stCondLst>
                                            <p:cond delay="100"/>
                                          </p:stCondLst>
                                        </p:cTn>
                                        <p:tgtEl>
                                          <p:spTgt spid="24"/>
                                        </p:tgtEl>
                                        <p:attrNameLst>
                                          <p:attrName>ppt_y</p:attrName>
                                        </p:attrNameLst>
                                      </p:cBhvr>
                                      <p:tavLst>
                                        <p:tav tm="0">
                                          <p:val>
                                            <p:strVal val="ppt_y"/>
                                          </p:val>
                                        </p:tav>
                                        <p:tav tm="100000">
                                          <p:val>
                                            <p:strVal val="ppt_y+1"/>
                                          </p:val>
                                        </p:tav>
                                      </p:tavLst>
                                    </p:anim>
                                    <p:set>
                                      <p:cBhvr>
                                        <p:cTn id="46" dur="1" fill="hold">
                                          <p:stCondLst>
                                            <p:cond delay="999"/>
                                          </p:stCondLst>
                                        </p:cTn>
                                        <p:tgtEl>
                                          <p:spTgt spid="24"/>
                                        </p:tgtEl>
                                        <p:attrNameLst>
                                          <p:attrName>style.visibility</p:attrName>
                                        </p:attrNameLst>
                                      </p:cBhvr>
                                      <p:to>
                                        <p:strVal val="hidden"/>
                                      </p:to>
                                    </p:set>
                                  </p:childTnLst>
                                </p:cTn>
                              </p:par>
                              <p:par>
                                <p:cTn id="47" presetID="37" presetClass="exit" presetSubtype="0" fill="hold" nodeType="withEffect">
                                  <p:stCondLst>
                                    <p:cond delay="0"/>
                                  </p:stCondLst>
                                  <p:childTnLst>
                                    <p:animEffect transition="out" filter="fade">
                                      <p:cBhvr>
                                        <p:cTn id="48" dur="1000"/>
                                        <p:tgtEl>
                                          <p:spTgt spid="33"/>
                                        </p:tgtEl>
                                      </p:cBhvr>
                                    </p:animEffect>
                                    <p:anim calcmode="lin" valueType="num">
                                      <p:cBhvr>
                                        <p:cTn id="49" dur="1000"/>
                                        <p:tgtEl>
                                          <p:spTgt spid="33"/>
                                        </p:tgtEl>
                                        <p:attrNameLst>
                                          <p:attrName>ppt_x</p:attrName>
                                        </p:attrNameLst>
                                      </p:cBhvr>
                                      <p:tavLst>
                                        <p:tav tm="0">
                                          <p:val>
                                            <p:strVal val="ppt_x"/>
                                          </p:val>
                                        </p:tav>
                                        <p:tav tm="100000">
                                          <p:val>
                                            <p:strVal val="ppt_x"/>
                                          </p:val>
                                        </p:tav>
                                      </p:tavLst>
                                    </p:anim>
                                    <p:anim calcmode="lin" valueType="num">
                                      <p:cBhvr>
                                        <p:cTn id="50" dur="100" decel="100000"/>
                                        <p:tgtEl>
                                          <p:spTgt spid="33"/>
                                        </p:tgtEl>
                                        <p:attrNameLst>
                                          <p:attrName>ppt_y</p:attrName>
                                        </p:attrNameLst>
                                      </p:cBhvr>
                                      <p:tavLst>
                                        <p:tav tm="0">
                                          <p:val>
                                            <p:strVal val="ppt_y"/>
                                          </p:val>
                                        </p:tav>
                                        <p:tav tm="100000">
                                          <p:val>
                                            <p:strVal val="ppt_y-.03"/>
                                          </p:val>
                                        </p:tav>
                                      </p:tavLst>
                                    </p:anim>
                                    <p:anim calcmode="lin" valueType="num">
                                      <p:cBhvr>
                                        <p:cTn id="51" dur="900" accel="100000">
                                          <p:stCondLst>
                                            <p:cond delay="100"/>
                                          </p:stCondLst>
                                        </p:cTn>
                                        <p:tgtEl>
                                          <p:spTgt spid="33"/>
                                        </p:tgtEl>
                                        <p:attrNameLst>
                                          <p:attrName>ppt_y</p:attrName>
                                        </p:attrNameLst>
                                      </p:cBhvr>
                                      <p:tavLst>
                                        <p:tav tm="0">
                                          <p:val>
                                            <p:strVal val="ppt_y"/>
                                          </p:val>
                                        </p:tav>
                                        <p:tav tm="100000">
                                          <p:val>
                                            <p:strVal val="ppt_y+1"/>
                                          </p:val>
                                        </p:tav>
                                      </p:tavLst>
                                    </p:anim>
                                    <p:set>
                                      <p:cBhvr>
                                        <p:cTn id="52" dur="1" fill="hold">
                                          <p:stCondLst>
                                            <p:cond delay="999"/>
                                          </p:stCondLst>
                                        </p:cTn>
                                        <p:tgtEl>
                                          <p:spTgt spid="33"/>
                                        </p:tgtEl>
                                        <p:attrNameLst>
                                          <p:attrName>style.visibility</p:attrName>
                                        </p:attrNameLst>
                                      </p:cBhvr>
                                      <p:to>
                                        <p:strVal val="hidden"/>
                                      </p:to>
                                    </p:set>
                                  </p:childTnLst>
                                </p:cTn>
                              </p:par>
                              <p:par>
                                <p:cTn id="53" presetID="37" presetClass="exit" presetSubtype="0" fill="hold" nodeType="withEffect">
                                  <p:stCondLst>
                                    <p:cond delay="0"/>
                                  </p:stCondLst>
                                  <p:childTnLst>
                                    <p:animEffect transition="out" filter="fade">
                                      <p:cBhvr>
                                        <p:cTn id="54" dur="1000"/>
                                        <p:tgtEl>
                                          <p:spTgt spid="25"/>
                                        </p:tgtEl>
                                      </p:cBhvr>
                                    </p:animEffect>
                                    <p:anim calcmode="lin" valueType="num">
                                      <p:cBhvr>
                                        <p:cTn id="55" dur="1000"/>
                                        <p:tgtEl>
                                          <p:spTgt spid="25"/>
                                        </p:tgtEl>
                                        <p:attrNameLst>
                                          <p:attrName>ppt_x</p:attrName>
                                        </p:attrNameLst>
                                      </p:cBhvr>
                                      <p:tavLst>
                                        <p:tav tm="0">
                                          <p:val>
                                            <p:strVal val="ppt_x"/>
                                          </p:val>
                                        </p:tav>
                                        <p:tav tm="100000">
                                          <p:val>
                                            <p:strVal val="ppt_x"/>
                                          </p:val>
                                        </p:tav>
                                      </p:tavLst>
                                    </p:anim>
                                    <p:anim calcmode="lin" valueType="num">
                                      <p:cBhvr>
                                        <p:cTn id="56" dur="100" decel="100000"/>
                                        <p:tgtEl>
                                          <p:spTgt spid="25"/>
                                        </p:tgtEl>
                                        <p:attrNameLst>
                                          <p:attrName>ppt_y</p:attrName>
                                        </p:attrNameLst>
                                      </p:cBhvr>
                                      <p:tavLst>
                                        <p:tav tm="0">
                                          <p:val>
                                            <p:strVal val="ppt_y"/>
                                          </p:val>
                                        </p:tav>
                                        <p:tav tm="100000">
                                          <p:val>
                                            <p:strVal val="ppt_y-.03"/>
                                          </p:val>
                                        </p:tav>
                                      </p:tavLst>
                                    </p:anim>
                                    <p:anim calcmode="lin" valueType="num">
                                      <p:cBhvr>
                                        <p:cTn id="57" dur="900" accel="100000">
                                          <p:stCondLst>
                                            <p:cond delay="100"/>
                                          </p:stCondLst>
                                        </p:cTn>
                                        <p:tgtEl>
                                          <p:spTgt spid="25"/>
                                        </p:tgtEl>
                                        <p:attrNameLst>
                                          <p:attrName>ppt_y</p:attrName>
                                        </p:attrNameLst>
                                      </p:cBhvr>
                                      <p:tavLst>
                                        <p:tav tm="0">
                                          <p:val>
                                            <p:strVal val="ppt_y"/>
                                          </p:val>
                                        </p:tav>
                                        <p:tav tm="100000">
                                          <p:val>
                                            <p:strVal val="ppt_y+1"/>
                                          </p:val>
                                        </p:tav>
                                      </p:tavLst>
                                    </p:anim>
                                    <p:set>
                                      <p:cBhvr>
                                        <p:cTn id="58" dur="1" fill="hold">
                                          <p:stCondLst>
                                            <p:cond delay="999"/>
                                          </p:stCondLst>
                                        </p:cTn>
                                        <p:tgtEl>
                                          <p:spTgt spid="25"/>
                                        </p:tgtEl>
                                        <p:attrNameLst>
                                          <p:attrName>style.visibility</p:attrName>
                                        </p:attrNameLst>
                                      </p:cBhvr>
                                      <p:to>
                                        <p:strVal val="hidden"/>
                                      </p:to>
                                    </p:set>
                                  </p:childTnLst>
                                </p:cTn>
                              </p:par>
                              <p:par>
                                <p:cTn id="59" presetID="37" presetClass="exit" presetSubtype="0" fill="hold" nodeType="withEffect">
                                  <p:stCondLst>
                                    <p:cond delay="0"/>
                                  </p:stCondLst>
                                  <p:childTnLst>
                                    <p:animEffect transition="out" filter="fade">
                                      <p:cBhvr>
                                        <p:cTn id="60" dur="1000"/>
                                        <p:tgtEl>
                                          <p:spTgt spid="29"/>
                                        </p:tgtEl>
                                      </p:cBhvr>
                                    </p:animEffect>
                                    <p:anim calcmode="lin" valueType="num">
                                      <p:cBhvr>
                                        <p:cTn id="61" dur="1000"/>
                                        <p:tgtEl>
                                          <p:spTgt spid="29"/>
                                        </p:tgtEl>
                                        <p:attrNameLst>
                                          <p:attrName>ppt_x</p:attrName>
                                        </p:attrNameLst>
                                      </p:cBhvr>
                                      <p:tavLst>
                                        <p:tav tm="0">
                                          <p:val>
                                            <p:strVal val="ppt_x"/>
                                          </p:val>
                                        </p:tav>
                                        <p:tav tm="100000">
                                          <p:val>
                                            <p:strVal val="ppt_x"/>
                                          </p:val>
                                        </p:tav>
                                      </p:tavLst>
                                    </p:anim>
                                    <p:anim calcmode="lin" valueType="num">
                                      <p:cBhvr>
                                        <p:cTn id="62" dur="100" decel="100000"/>
                                        <p:tgtEl>
                                          <p:spTgt spid="29"/>
                                        </p:tgtEl>
                                        <p:attrNameLst>
                                          <p:attrName>ppt_y</p:attrName>
                                        </p:attrNameLst>
                                      </p:cBhvr>
                                      <p:tavLst>
                                        <p:tav tm="0">
                                          <p:val>
                                            <p:strVal val="ppt_y"/>
                                          </p:val>
                                        </p:tav>
                                        <p:tav tm="100000">
                                          <p:val>
                                            <p:strVal val="ppt_y-.03"/>
                                          </p:val>
                                        </p:tav>
                                      </p:tavLst>
                                    </p:anim>
                                    <p:anim calcmode="lin" valueType="num">
                                      <p:cBhvr>
                                        <p:cTn id="63" dur="900" accel="100000">
                                          <p:stCondLst>
                                            <p:cond delay="100"/>
                                          </p:stCondLst>
                                        </p:cTn>
                                        <p:tgtEl>
                                          <p:spTgt spid="29"/>
                                        </p:tgtEl>
                                        <p:attrNameLst>
                                          <p:attrName>ppt_y</p:attrName>
                                        </p:attrNameLst>
                                      </p:cBhvr>
                                      <p:tavLst>
                                        <p:tav tm="0">
                                          <p:val>
                                            <p:strVal val="ppt_y"/>
                                          </p:val>
                                        </p:tav>
                                        <p:tav tm="100000">
                                          <p:val>
                                            <p:strVal val="ppt_y+1"/>
                                          </p:val>
                                        </p:tav>
                                      </p:tavLst>
                                    </p:anim>
                                    <p:set>
                                      <p:cBhvr>
                                        <p:cTn id="64" dur="1" fill="hold">
                                          <p:stCondLst>
                                            <p:cond delay="999"/>
                                          </p:stCondLst>
                                        </p:cTn>
                                        <p:tgtEl>
                                          <p:spTgt spid="29"/>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6" presetClass="emph" presetSubtype="0" fill="hold" nodeType="clickEffect">
                                  <p:stCondLst>
                                    <p:cond delay="0"/>
                                  </p:stCondLst>
                                  <p:childTnLst>
                                    <p:animScale>
                                      <p:cBhvr>
                                        <p:cTn id="68" dur="2000" fill="hold"/>
                                        <p:tgtEl>
                                          <p:spTgt spid="5"/>
                                        </p:tgtEl>
                                      </p:cBhvr>
                                      <p:by x="150000" y="150000"/>
                                    </p:animScale>
                                  </p:childTnLst>
                                </p:cTn>
                              </p:par>
                              <p:par>
                                <p:cTn id="69" presetID="6" presetClass="emph" presetSubtype="0" fill="hold" nodeType="withEffect">
                                  <p:stCondLst>
                                    <p:cond delay="0"/>
                                  </p:stCondLst>
                                  <p:childTnLst>
                                    <p:animScale>
                                      <p:cBhvr>
                                        <p:cTn id="70" dur="2000" fill="hold"/>
                                        <p:tgtEl>
                                          <p:spTgt spid="6"/>
                                        </p:tgtEl>
                                      </p:cBhvr>
                                      <p:by x="150000" y="150000"/>
                                    </p:animScale>
                                  </p:childTnLst>
                                </p:cTn>
                              </p:par>
                              <p:par>
                                <p:cTn id="71" presetID="6" presetClass="emph" presetSubtype="0" fill="hold" nodeType="withEffect">
                                  <p:stCondLst>
                                    <p:cond delay="0"/>
                                  </p:stCondLst>
                                  <p:childTnLst>
                                    <p:animScale>
                                      <p:cBhvr>
                                        <p:cTn id="72" dur="2000" fill="hold"/>
                                        <p:tgtEl>
                                          <p:spTgt spid="4"/>
                                        </p:tgtEl>
                                      </p:cBhvr>
                                      <p:by x="150000" y="150000"/>
                                    </p:animScale>
                                  </p:childTnLst>
                                </p:cTn>
                              </p:par>
                            </p:childTnLst>
                          </p:cTn>
                        </p:par>
                      </p:childTnLst>
                    </p:cTn>
                  </p:par>
                  <p:par>
                    <p:cTn id="73" fill="hold">
                      <p:stCondLst>
                        <p:cond delay="indefinite"/>
                      </p:stCondLst>
                      <p:childTnLst>
                        <p:par>
                          <p:cTn id="74" fill="hold">
                            <p:stCondLst>
                              <p:cond delay="0"/>
                            </p:stCondLst>
                            <p:childTnLst>
                              <p:par>
                                <p:cTn id="75" presetID="0" presetClass="path" presetSubtype="0" accel="50000" decel="50000" fill="hold" nodeType="clickEffect">
                                  <p:stCondLst>
                                    <p:cond delay="0"/>
                                  </p:stCondLst>
                                  <p:childTnLst>
                                    <p:animMotion origin="layout" path="M 6.25E-7 5.18519E-6 L 6.25E-7 5.18519E-6 C 0.01237 0.06065 0.00651 0.02223 0.00404 0.14028 C 0.00378 0.14839 0.00235 0.1507 6.25E-7 0.15695 C -0.00052 0.1595 -0.00078 0.16181 -0.00143 0.16413 C -0.00221 0.16737 -0.00338 0.17038 -0.00403 0.17362 C -0.00494 0.17848 -0.00507 0.18774 -0.00677 0.1926 C -0.00781 0.19607 -0.0095 0.19908 -0.0108 0.20232 C -0.01328 0.20857 -0.01445 0.21297 -0.01744 0.21899 C -0.01992 0.22385 -0.02278 0.22848 -0.02552 0.23311 C -0.02682 0.23565 -0.02851 0.23751 -0.02955 0.24028 C -0.03033 0.2426 -0.03099 0.24561 -0.03216 0.24746 C -0.03372 0.24978 -0.03593 0.25001 -0.0375 0.25232 C -0.0401 0.25556 -0.04244 0.2595 -0.04427 0.26413 C -0.04518 0.26644 -0.04583 0.26922 -0.04687 0.2713 C -0.04804 0.27339 -0.04974 0.27431 -0.05091 0.27593 C -0.05625 0.28357 -0.05065 0.27894 -0.05768 0.28311 C -0.05859 0.28565 -0.05937 0.28797 -0.06028 0.29028 C -0.06106 0.29214 -0.0625 0.29306 -0.06302 0.29515 C -0.06432 0.29954 -0.06367 0.30579 -0.06575 0.30927 C -0.06914 0.31528 -0.0733 0.32408 -0.07773 0.32848 C -0.07981 0.33056 -0.08229 0.33126 -0.0845 0.33311 C -0.08593 0.3345 -0.08698 0.33681 -0.08841 0.33797 C -0.0901 0.33913 -0.09205 0.33936 -0.09388 0.34028 C -0.09648 0.34167 -0.09908 0.34376 -0.10182 0.34515 C -0.11237 0.34978 -0.10338 0.3463 -0.12057 0.34978 C -0.12382 0.35047 -0.12994 0.35232 -0.12994 0.35232 " pathEditMode="relative" ptsTypes="AAAAAAAAAAAAAAAAAAAAAAAAAAA">
                                      <p:cBhvr>
                                        <p:cTn id="76" dur="2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2438403"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4" name="圆角矩形 53"/>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55" name="文本框 54"/>
          <p:cNvSpPr txBox="1"/>
          <p:nvPr/>
        </p:nvSpPr>
        <p:spPr>
          <a:xfrm>
            <a:off x="647718" y="267581"/>
            <a:ext cx="954099" cy="461661"/>
          </a:xfrm>
          <a:prstGeom prst="rect">
            <a:avLst/>
          </a:prstGeom>
          <a:noFill/>
        </p:spPr>
        <p:txBody>
          <a:bodyPr wrap="none" lIns="91436" tIns="45718" rIns="91436" bIns="45718" rtlCol="0">
            <a:spAutoFit/>
          </a:bodyPr>
          <a:lstStyle/>
          <a:p>
            <a:r>
              <a:rPr lang="zh-CN" altLang="en-US" sz="2400" spc="600" dirty="0" smtClean="0">
                <a:solidFill>
                  <a:schemeClr val="tx2"/>
                </a:solidFill>
                <a:latin typeface="微软雅黑" panose="020B0503020204020204" pitchFamily="34" charset="-122"/>
                <a:ea typeface="微软雅黑" panose="020B0503020204020204" pitchFamily="34" charset="-122"/>
              </a:rPr>
              <a:t>总结</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sp>
        <p:nvSpPr>
          <p:cNvPr id="56" name="矩形 55"/>
          <p:cNvSpPr/>
          <p:nvPr/>
        </p:nvSpPr>
        <p:spPr>
          <a:xfrm>
            <a:off x="3409873" y="324999"/>
            <a:ext cx="1585683" cy="384717"/>
          </a:xfrm>
          <a:prstGeom prst="rect">
            <a:avLst/>
          </a:prstGeom>
        </p:spPr>
        <p:txBody>
          <a:bodyPr wrap="none" lIns="91436" tIns="45718" rIns="91436" bIns="45718">
            <a:spAutoFit/>
          </a:bodyPr>
          <a:lstStyle/>
          <a:p>
            <a:pPr algn="ctr"/>
            <a:r>
              <a:rPr lang="en-US" altLang="zh-CN" dirty="0" smtClean="0">
                <a:solidFill>
                  <a:schemeClr val="bg1"/>
                </a:solidFill>
                <a:latin typeface="微软雅黑" panose="020B0503020204020204" pitchFamily="34" charset="-122"/>
                <a:ea typeface="微软雅黑" panose="020B0503020204020204" pitchFamily="34" charset="-122"/>
              </a:rPr>
              <a:t>Conclusions</a:t>
            </a:r>
            <a:endParaRPr lang="en-US" altLang="zh-CN" dirty="0">
              <a:solidFill>
                <a:schemeClr val="bg1"/>
              </a:solidFill>
              <a:latin typeface="微软雅黑" panose="020B0503020204020204" pitchFamily="34" charset="-122"/>
              <a:ea typeface="微软雅黑" panose="020B0503020204020204" pitchFamily="34" charset="-122"/>
            </a:endParaRPr>
          </a:p>
        </p:txBody>
      </p:sp>
      <p:grpSp>
        <p:nvGrpSpPr>
          <p:cNvPr id="58" name="组 57"/>
          <p:cNvGrpSpPr/>
          <p:nvPr/>
        </p:nvGrpSpPr>
        <p:grpSpPr>
          <a:xfrm>
            <a:off x="11454106" y="252857"/>
            <a:ext cx="737892" cy="484288"/>
            <a:chOff x="11454105" y="252856"/>
            <a:chExt cx="737892" cy="484288"/>
          </a:xfrm>
        </p:grpSpPr>
        <p:grpSp>
          <p:nvGrpSpPr>
            <p:cNvPr id="60" name="组 59"/>
            <p:cNvGrpSpPr/>
            <p:nvPr/>
          </p:nvGrpSpPr>
          <p:grpSpPr>
            <a:xfrm>
              <a:off x="12039604" y="252856"/>
              <a:ext cx="152393" cy="484287"/>
              <a:chOff x="12039604" y="252856"/>
              <a:chExt cx="152393" cy="484287"/>
            </a:xfrm>
          </p:grpSpPr>
          <p:sp>
            <p:nvSpPr>
              <p:cNvPr id="64" name="圆角矩形 6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圆角矩形 6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圆角矩形 65"/>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圆角矩形 66"/>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99"/>
            <p:cNvGrpSpPr/>
            <p:nvPr/>
          </p:nvGrpSpPr>
          <p:grpSpPr>
            <a:xfrm>
              <a:off x="11454105" y="252857"/>
              <a:ext cx="491115" cy="484287"/>
              <a:chOff x="1528923" y="220268"/>
              <a:chExt cx="1284096" cy="1266241"/>
            </a:xfrm>
          </p:grpSpPr>
          <p:sp>
            <p:nvSpPr>
              <p:cNvPr id="62" name="圆角矩形 6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 name="文本框 1"/>
          <p:cNvSpPr txBox="1"/>
          <p:nvPr/>
        </p:nvSpPr>
        <p:spPr>
          <a:xfrm>
            <a:off x="6024937" y="324997"/>
            <a:ext cx="1066842" cy="384721"/>
          </a:xfrm>
          <a:prstGeom prst="rect">
            <a:avLst/>
          </a:prstGeom>
          <a:noFill/>
        </p:spPr>
        <p:txBody>
          <a:bodyPr wrap="square" rtlCol="0">
            <a:spAutoFit/>
          </a:bodyPr>
          <a:lstStyle/>
          <a:p>
            <a:endParaRPr lang="zh-CN" altLang="en-US" dirty="0">
              <a:latin typeface="Times New Roman" panose="02020603050405020304" pitchFamily="18" charset="0"/>
              <a:cs typeface="Times New Roman" panose="02020603050405020304" pitchFamily="18" charset="0"/>
            </a:endParaRPr>
          </a:p>
        </p:txBody>
      </p:sp>
      <p:sp>
        <p:nvSpPr>
          <p:cNvPr id="26" name="文本框 25"/>
          <p:cNvSpPr txBox="1"/>
          <p:nvPr/>
        </p:nvSpPr>
        <p:spPr>
          <a:xfrm>
            <a:off x="9284090" y="339380"/>
            <a:ext cx="2170011" cy="323163"/>
          </a:xfrm>
          <a:prstGeom prst="rect">
            <a:avLst/>
          </a:prstGeom>
          <a:noFill/>
        </p:spPr>
        <p:txBody>
          <a:bodyPr wrap="square" lIns="91438" tIns="45719" rIns="91438" bIns="45719" rtlCol="0">
            <a:spAutoFit/>
          </a:bodyPr>
          <a:lstStyle/>
          <a:p>
            <a:pPr algn="r"/>
            <a:r>
              <a:rPr lang="zh-CN" altLang="en-US" sz="1500" dirty="0" smtClean="0">
                <a:solidFill>
                  <a:prstClr val="black">
                    <a:lumMod val="50000"/>
                    <a:lumOff val="50000"/>
                  </a:prstClr>
                </a:solidFill>
                <a:latin typeface="微软雅黑" panose="020B0503020204020204" pitchFamily="34" charset="-122"/>
              </a:rPr>
              <a:t>中国石油大学</a:t>
            </a:r>
            <a:endParaRPr lang="zh-CN" altLang="en-US" sz="1500" dirty="0">
              <a:solidFill>
                <a:prstClr val="black">
                  <a:lumMod val="50000"/>
                  <a:lumOff val="50000"/>
                </a:prstClr>
              </a:solidFill>
              <a:latin typeface="Segoe UI Semilight" panose="020B0402040204020203" pitchFamily="34" charset="0"/>
              <a:cs typeface="Segoe UI Semilight" panose="020B0402040204020203" pitchFamily="34" charset="0"/>
            </a:endParaRPr>
          </a:p>
        </p:txBody>
      </p:sp>
      <p:sp>
        <p:nvSpPr>
          <p:cNvPr id="11" name="文本框 10"/>
          <p:cNvSpPr txBox="1"/>
          <p:nvPr/>
        </p:nvSpPr>
        <p:spPr>
          <a:xfrm>
            <a:off x="1746851" y="1779814"/>
            <a:ext cx="8556172" cy="1408078"/>
          </a:xfrm>
          <a:prstGeom prst="rect">
            <a:avLst/>
          </a:prstGeom>
          <a:noFill/>
        </p:spPr>
        <p:txBody>
          <a:bodyPr wrap="square" rtlCol="0">
            <a:spAutoFit/>
          </a:bodyPr>
          <a:lstStyle/>
          <a:p>
            <a:pPr>
              <a:lnSpc>
                <a:spcPct val="150000"/>
              </a:lnSpc>
            </a:pPr>
            <a:r>
              <a:rPr lang="zh-CN" altLang="en-US" sz="2000" dirty="0" smtClean="0">
                <a:latin typeface="宋体" panose="02010600030101010101" pitchFamily="2" charset="-122"/>
                <a:ea typeface="宋体" panose="02010600030101010101" pitchFamily="2" charset="-122"/>
              </a:rPr>
              <a:t>    上述算法是图像超分辨率问题中使用的较为典型的几个深度学习模型的结构，但是生成的图片依然存在一些不真实或者细微的部分不能很好的生成的情况，所以在这些方面还需继续研究。</a:t>
            </a:r>
            <a:endParaRPr lang="zh-CN" altLang="en-US" sz="20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51646781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文本框 45"/>
          <p:cNvSpPr txBox="1"/>
          <p:nvPr/>
        </p:nvSpPr>
        <p:spPr>
          <a:xfrm>
            <a:off x="3711620" y="2246378"/>
            <a:ext cx="4783678" cy="1446548"/>
          </a:xfrm>
          <a:prstGeom prst="rect">
            <a:avLst/>
          </a:prstGeom>
          <a:noFill/>
        </p:spPr>
        <p:txBody>
          <a:bodyPr wrap="none" lIns="91438" tIns="45719" rIns="91438" bIns="45719" rtlCol="0">
            <a:spAutoFit/>
          </a:bodyPr>
          <a:lstStyle/>
          <a:p>
            <a:r>
              <a:rPr lang="en-US" altLang="zh-CN" sz="8800" dirty="0" smtClean="0">
                <a:ln w="0"/>
                <a:solidFill>
                  <a:schemeClr val="tx2"/>
                </a:solidFill>
                <a:latin typeface="微软雅黑" panose="020B0503020204020204" pitchFamily="34" charset="-122"/>
                <a:ea typeface="微软雅黑" panose="020B0503020204020204" pitchFamily="34" charset="-122"/>
              </a:rPr>
              <a:t>THANKS</a:t>
            </a:r>
            <a:endParaRPr lang="zh-CN" altLang="en-US" sz="8800" dirty="0">
              <a:ln w="0"/>
              <a:solidFill>
                <a:schemeClr val="tx2"/>
              </a:solidFill>
              <a:latin typeface="微软雅黑" panose="020B0503020204020204" pitchFamily="34" charset="-122"/>
              <a:ea typeface="微软雅黑" panose="020B0503020204020204" pitchFamily="34" charset="-122"/>
            </a:endParaRPr>
          </a:p>
        </p:txBody>
      </p:sp>
      <p:cxnSp>
        <p:nvCxnSpPr>
          <p:cNvPr id="54" name="直接连接符 53"/>
          <p:cNvCxnSpPr/>
          <p:nvPr/>
        </p:nvCxnSpPr>
        <p:spPr>
          <a:xfrm flipV="1">
            <a:off x="4230668" y="3853601"/>
            <a:ext cx="3660629" cy="432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44" name="组 43"/>
          <p:cNvGrpSpPr/>
          <p:nvPr/>
        </p:nvGrpSpPr>
        <p:grpSpPr>
          <a:xfrm>
            <a:off x="11454106" y="252857"/>
            <a:ext cx="737892" cy="484288"/>
            <a:chOff x="11454105" y="252856"/>
            <a:chExt cx="737892" cy="484288"/>
          </a:xfrm>
        </p:grpSpPr>
        <p:grpSp>
          <p:nvGrpSpPr>
            <p:cNvPr id="63" name="组 62"/>
            <p:cNvGrpSpPr/>
            <p:nvPr/>
          </p:nvGrpSpPr>
          <p:grpSpPr>
            <a:xfrm>
              <a:off x="12039604" y="252856"/>
              <a:ext cx="152393" cy="484287"/>
              <a:chOff x="12039604" y="252856"/>
              <a:chExt cx="152393" cy="484287"/>
            </a:xfrm>
          </p:grpSpPr>
          <p:sp>
            <p:nvSpPr>
              <p:cNvPr id="67" name="圆角矩形 66"/>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圆角矩形 68"/>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99"/>
            <p:cNvGrpSpPr/>
            <p:nvPr/>
          </p:nvGrpSpPr>
          <p:grpSpPr>
            <a:xfrm>
              <a:off x="11454105" y="252857"/>
              <a:ext cx="491115" cy="484287"/>
              <a:chOff x="1528923" y="220268"/>
              <a:chExt cx="1284096" cy="1266241"/>
            </a:xfrm>
          </p:grpSpPr>
          <p:sp>
            <p:nvSpPr>
              <p:cNvPr id="65" name="圆角矩形 64"/>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72" name="矩形 71"/>
          <p:cNvSpPr/>
          <p:nvPr/>
        </p:nvSpPr>
        <p:spPr>
          <a:xfrm>
            <a:off x="-8551" y="5623749"/>
            <a:ext cx="12192000" cy="1234251"/>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grpSp>
        <p:nvGrpSpPr>
          <p:cNvPr id="73" name="组合 60"/>
          <p:cNvGrpSpPr/>
          <p:nvPr/>
        </p:nvGrpSpPr>
        <p:grpSpPr>
          <a:xfrm rot="16200000">
            <a:off x="11436485" y="6057840"/>
            <a:ext cx="1271471" cy="363349"/>
            <a:chOff x="6507038" y="462977"/>
            <a:chExt cx="2430800" cy="471379"/>
          </a:xfrm>
        </p:grpSpPr>
        <p:grpSp>
          <p:nvGrpSpPr>
            <p:cNvPr id="74" name="组合 61"/>
            <p:cNvGrpSpPr/>
            <p:nvPr/>
          </p:nvGrpSpPr>
          <p:grpSpPr>
            <a:xfrm flipV="1">
              <a:off x="6507038" y="462977"/>
              <a:ext cx="1917435" cy="471379"/>
              <a:chOff x="810775" y="1533962"/>
              <a:chExt cx="7782374" cy="1913206"/>
            </a:xfrm>
          </p:grpSpPr>
          <p:sp>
            <p:nvSpPr>
              <p:cNvPr id="76" name="圆角矩形 75"/>
              <p:cNvSpPr/>
              <p:nvPr/>
            </p:nvSpPr>
            <p:spPr>
              <a:xfrm>
                <a:off x="2848247" y="1533962"/>
                <a:ext cx="1744394" cy="1913206"/>
              </a:xfrm>
              <a:prstGeom prst="roundRect">
                <a:avLst>
                  <a:gd name="adj" fmla="val 5039"/>
                </a:avLst>
              </a:prstGeom>
              <a:solidFill>
                <a:schemeClr val="accent5">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圆角矩形 76"/>
              <p:cNvSpPr/>
              <p:nvPr/>
            </p:nvSpPr>
            <p:spPr>
              <a:xfrm>
                <a:off x="810775" y="1533962"/>
                <a:ext cx="1744394" cy="1913206"/>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圆角矩形 77"/>
              <p:cNvSpPr/>
              <p:nvPr/>
            </p:nvSpPr>
            <p:spPr>
              <a:xfrm>
                <a:off x="6848755" y="1533962"/>
                <a:ext cx="1744394" cy="1913206"/>
              </a:xfrm>
              <a:prstGeom prst="roundRect">
                <a:avLst>
                  <a:gd name="adj" fmla="val 5039"/>
                </a:avLst>
              </a:prstGeom>
              <a:solidFill>
                <a:schemeClr val="accent5">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圆角矩形 78"/>
              <p:cNvSpPr/>
              <p:nvPr/>
            </p:nvSpPr>
            <p:spPr>
              <a:xfrm>
                <a:off x="4811283" y="1533962"/>
                <a:ext cx="1744394" cy="1913206"/>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5" name="圆角矩形 74"/>
            <p:cNvSpPr/>
            <p:nvPr/>
          </p:nvSpPr>
          <p:spPr>
            <a:xfrm flipV="1">
              <a:off x="8508051" y="462977"/>
              <a:ext cx="429787" cy="471379"/>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圆角矩形 80"/>
          <p:cNvSpPr/>
          <p:nvPr/>
        </p:nvSpPr>
        <p:spPr>
          <a:xfrm rot="16200000" flipV="1">
            <a:off x="10447003" y="5586366"/>
            <a:ext cx="1282079" cy="130015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82" name="Freeform 96"/>
          <p:cNvSpPr/>
          <p:nvPr/>
        </p:nvSpPr>
        <p:spPr bwMode="auto">
          <a:xfrm>
            <a:off x="10716633" y="5878142"/>
            <a:ext cx="742823" cy="716604"/>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36" tIns="45718" rIns="91436" bIns="45718" numCol="1" anchor="t" anchorCtr="0" compatLnSpc="1"/>
          <a:lstStyle/>
          <a:p>
            <a:endParaRPr lang="zh-CN" altLang="en-US">
              <a:solidFill>
                <a:srgbClr val="AD1C21"/>
              </a:solidFill>
            </a:endParaRPr>
          </a:p>
        </p:txBody>
      </p:sp>
    </p:spTree>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21102" y="2847434"/>
            <a:ext cx="12213103" cy="1296345"/>
            <a:chOff x="-21102" y="2847433"/>
            <a:chExt cx="12213102" cy="1296345"/>
          </a:xfrm>
        </p:grpSpPr>
        <p:sp>
          <p:nvSpPr>
            <p:cNvPr id="51" name="矩形 50"/>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圆角矩形 3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1</a:t>
              </a:r>
              <a:endParaRPr lang="zh-CN" altLang="en-US" sz="6000" dirty="0"/>
            </a:p>
          </p:txBody>
        </p:sp>
        <p:sp>
          <p:nvSpPr>
            <p:cNvPr id="42" name="文本框 41"/>
            <p:cNvSpPr txBox="1"/>
            <p:nvPr/>
          </p:nvSpPr>
          <p:spPr>
            <a:xfrm>
              <a:off x="9015674" y="3077396"/>
              <a:ext cx="2954651" cy="830995"/>
            </a:xfrm>
            <a:prstGeom prst="rect">
              <a:avLst/>
            </a:prstGeom>
            <a:noFill/>
          </p:spPr>
          <p:txBody>
            <a:bodyPr wrap="none" lIns="91438" tIns="45719" rIns="91438" bIns="45719" rtlCol="0">
              <a:spAutoFit/>
            </a:bodyPr>
            <a:lstStyle/>
            <a:p>
              <a:r>
                <a:rPr lang="zh-CN" altLang="en-US" sz="4800" spc="600" dirty="0" smtClean="0">
                  <a:solidFill>
                    <a:schemeClr val="bg1"/>
                  </a:solidFill>
                  <a:latin typeface="微软雅黑" panose="020B0503020204020204" pitchFamily="34" charset="-122"/>
                  <a:ea typeface="微软雅黑" panose="020B0503020204020204" pitchFamily="34" charset="-122"/>
                </a:rPr>
                <a:t>研究简介</a:t>
              </a:r>
              <a:endParaRPr lang="zh-CN" altLang="en-US" sz="4800" spc="600" dirty="0">
                <a:solidFill>
                  <a:schemeClr val="bg1"/>
                </a:solidFill>
                <a:latin typeface="微软雅黑" panose="020B0503020204020204" pitchFamily="34" charset="-122"/>
                <a:ea typeface="微软雅黑" panose="020B0503020204020204" pitchFamily="34" charset="-122"/>
              </a:endParaRPr>
            </a:p>
          </p:txBody>
        </p:sp>
        <p:grpSp>
          <p:nvGrpSpPr>
            <p:cNvPr id="3" name="组 2"/>
            <p:cNvGrpSpPr/>
            <p:nvPr/>
          </p:nvGrpSpPr>
          <p:grpSpPr>
            <a:xfrm>
              <a:off x="-21102" y="2858492"/>
              <a:ext cx="242777" cy="1285286"/>
              <a:chOff x="-21102" y="2858492"/>
              <a:chExt cx="242777" cy="1285286"/>
            </a:xfrm>
          </p:grpSpPr>
          <p:sp>
            <p:nvSpPr>
              <p:cNvPr id="46" name="圆角矩形 45"/>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46"/>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圆角矩形 47"/>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44"/>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矩形 52"/>
            <p:cNvSpPr/>
            <p:nvPr/>
          </p:nvSpPr>
          <p:spPr>
            <a:xfrm>
              <a:off x="4696639" y="3264361"/>
              <a:ext cx="4427875" cy="461663"/>
            </a:xfrm>
            <a:prstGeom prst="rect">
              <a:avLst/>
            </a:prstGeom>
          </p:spPr>
          <p:txBody>
            <a:bodyPr wrap="none" lIns="91438" tIns="45719" rIns="91438" bIns="45719">
              <a:sp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rPr>
                <a:t>RESEARCH </a:t>
              </a:r>
              <a:r>
                <a:rPr lang="en-US" altLang="zh-CN" sz="2400" dirty="0" smtClean="0">
                  <a:solidFill>
                    <a:schemeClr val="bg1"/>
                  </a:solidFill>
                  <a:latin typeface="微软雅黑" panose="020B0503020204020204" pitchFamily="34" charset="-122"/>
                  <a:ea typeface="微软雅黑" panose="020B0503020204020204" pitchFamily="34" charset="-122"/>
                </a:rPr>
                <a:t>INTRODUCTIONS</a:t>
              </a:r>
              <a:endParaRPr lang="en-US" altLang="zh-CN" sz="2400" dirty="0">
                <a:solidFill>
                  <a:schemeClr val="bg1"/>
                </a:solidFill>
                <a:latin typeface="微软雅黑" panose="020B0503020204020204" pitchFamily="34" charset="-122"/>
                <a:ea typeface="微软雅黑" panose="020B0503020204020204" pitchFamily="34" charset="-122"/>
              </a:endParaRPr>
            </a:p>
          </p:txBody>
        </p:sp>
      </p:grpSp>
      <p:grpSp>
        <p:nvGrpSpPr>
          <p:cNvPr id="28" name="组 27"/>
          <p:cNvGrpSpPr/>
          <p:nvPr/>
        </p:nvGrpSpPr>
        <p:grpSpPr>
          <a:xfrm>
            <a:off x="11454106" y="252857"/>
            <a:ext cx="737892" cy="484288"/>
            <a:chOff x="11454105" y="252856"/>
            <a:chExt cx="737892" cy="484288"/>
          </a:xfrm>
        </p:grpSpPr>
        <p:grpSp>
          <p:nvGrpSpPr>
            <p:cNvPr id="30" name="组 29"/>
            <p:cNvGrpSpPr/>
            <p:nvPr/>
          </p:nvGrpSpPr>
          <p:grpSpPr>
            <a:xfrm>
              <a:off x="12039604" y="252856"/>
              <a:ext cx="152393" cy="484287"/>
              <a:chOff x="12039604" y="252856"/>
              <a:chExt cx="152393" cy="484287"/>
            </a:xfrm>
          </p:grpSpPr>
          <p:sp>
            <p:nvSpPr>
              <p:cNvPr id="34" name="圆角矩形 3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99"/>
            <p:cNvGrpSpPr/>
            <p:nvPr/>
          </p:nvGrpSpPr>
          <p:grpSpPr>
            <a:xfrm>
              <a:off x="11454105" y="252857"/>
              <a:ext cx="491115" cy="484287"/>
              <a:chOff x="1528923" y="220268"/>
              <a:chExt cx="1284096" cy="1266241"/>
            </a:xfrm>
          </p:grpSpPr>
          <p:sp>
            <p:nvSpPr>
              <p:cNvPr id="32" name="圆角矩形 3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2438403"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4" name="圆角矩形 43"/>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45" name="文本框 44"/>
          <p:cNvSpPr txBox="1"/>
          <p:nvPr/>
        </p:nvSpPr>
        <p:spPr>
          <a:xfrm>
            <a:off x="647718" y="267581"/>
            <a:ext cx="1723541" cy="461661"/>
          </a:xfrm>
          <a:prstGeom prst="rect">
            <a:avLst/>
          </a:prstGeom>
          <a:noFill/>
        </p:spPr>
        <p:txBody>
          <a:bodyPr wrap="none" lIns="91436" tIns="45718" rIns="91436" bIns="45718" rtlCol="0">
            <a:spAutoFit/>
          </a:bodyPr>
          <a:lstStyle/>
          <a:p>
            <a:r>
              <a:rPr lang="zh-CN" altLang="en-US" sz="2400" spc="600" dirty="0" smtClean="0">
                <a:solidFill>
                  <a:schemeClr val="tx2"/>
                </a:solidFill>
                <a:latin typeface="微软雅黑" panose="020B0503020204020204" pitchFamily="34" charset="-122"/>
                <a:ea typeface="微软雅黑" panose="020B0503020204020204" pitchFamily="34" charset="-122"/>
              </a:rPr>
              <a:t>研究</a:t>
            </a:r>
            <a:r>
              <a:rPr lang="zh-CN" altLang="en-US" sz="2400" spc="600" dirty="0">
                <a:solidFill>
                  <a:schemeClr val="tx2"/>
                </a:solidFill>
                <a:latin typeface="微软雅黑" panose="020B0503020204020204" pitchFamily="34" charset="-122"/>
                <a:ea typeface="微软雅黑" panose="020B0503020204020204" pitchFamily="34" charset="-122"/>
              </a:rPr>
              <a:t>简介</a:t>
            </a:r>
          </a:p>
        </p:txBody>
      </p:sp>
      <p:sp>
        <p:nvSpPr>
          <p:cNvPr id="46" name="矩形 45"/>
          <p:cNvSpPr/>
          <p:nvPr/>
        </p:nvSpPr>
        <p:spPr>
          <a:xfrm>
            <a:off x="2426563" y="324999"/>
            <a:ext cx="3552311" cy="384717"/>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a:t>
            </a:r>
            <a:r>
              <a:rPr lang="en-US" altLang="zh-CN" dirty="0" smtClean="0">
                <a:solidFill>
                  <a:schemeClr val="bg1"/>
                </a:solidFill>
                <a:latin typeface="微软雅黑" panose="020B0503020204020204" pitchFamily="34" charset="-122"/>
                <a:ea typeface="微软雅黑" panose="020B0503020204020204" pitchFamily="34" charset="-122"/>
              </a:rPr>
              <a:t>INTRODUCTIONS</a:t>
            </a:r>
            <a:endParaRPr lang="en-US" altLang="zh-CN" dirty="0">
              <a:solidFill>
                <a:schemeClr val="bg1"/>
              </a:solidFill>
              <a:latin typeface="微软雅黑" panose="020B0503020204020204" pitchFamily="34" charset="-122"/>
              <a:ea typeface="微软雅黑" panose="020B0503020204020204" pitchFamily="34" charset="-122"/>
            </a:endParaRPr>
          </a:p>
        </p:txBody>
      </p:sp>
      <p:grpSp>
        <p:nvGrpSpPr>
          <p:cNvPr id="43" name="组 42"/>
          <p:cNvGrpSpPr/>
          <p:nvPr/>
        </p:nvGrpSpPr>
        <p:grpSpPr>
          <a:xfrm>
            <a:off x="11454106" y="252857"/>
            <a:ext cx="737892" cy="484288"/>
            <a:chOff x="11454105" y="252856"/>
            <a:chExt cx="737892" cy="484288"/>
          </a:xfrm>
        </p:grpSpPr>
        <p:grpSp>
          <p:nvGrpSpPr>
            <p:cNvPr id="50" name="组 49"/>
            <p:cNvGrpSpPr/>
            <p:nvPr/>
          </p:nvGrpSpPr>
          <p:grpSpPr>
            <a:xfrm>
              <a:off x="12039604" y="252856"/>
              <a:ext cx="152393" cy="484287"/>
              <a:chOff x="12039604" y="252856"/>
              <a:chExt cx="152393" cy="484287"/>
            </a:xfrm>
          </p:grpSpPr>
          <p:sp>
            <p:nvSpPr>
              <p:cNvPr id="54" name="圆角矩形 5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99"/>
            <p:cNvGrpSpPr/>
            <p:nvPr/>
          </p:nvGrpSpPr>
          <p:grpSpPr>
            <a:xfrm>
              <a:off x="11454105" y="252857"/>
              <a:ext cx="491115" cy="484287"/>
              <a:chOff x="1528923" y="220268"/>
              <a:chExt cx="1284096" cy="1266241"/>
            </a:xfrm>
          </p:grpSpPr>
          <p:sp>
            <p:nvSpPr>
              <p:cNvPr id="52" name="圆角矩形 5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2" name="文本框 21"/>
          <p:cNvSpPr txBox="1"/>
          <p:nvPr/>
        </p:nvSpPr>
        <p:spPr>
          <a:xfrm>
            <a:off x="9284090" y="314534"/>
            <a:ext cx="2170011" cy="323163"/>
          </a:xfrm>
          <a:prstGeom prst="rect">
            <a:avLst/>
          </a:prstGeom>
          <a:noFill/>
        </p:spPr>
        <p:txBody>
          <a:bodyPr wrap="square" lIns="91438" tIns="45719" rIns="91438" bIns="45719" rtlCol="0">
            <a:spAutoFit/>
          </a:bodyPr>
          <a:lstStyle/>
          <a:p>
            <a:pPr algn="r"/>
            <a:r>
              <a:rPr lang="zh-CN" altLang="en-US" sz="1500" dirty="0" smtClean="0">
                <a:solidFill>
                  <a:schemeClr val="tx1">
                    <a:lumMod val="50000"/>
                    <a:lumOff val="50000"/>
                  </a:schemeClr>
                </a:solidFill>
                <a:latin typeface="微软雅黑" panose="020B0503020204020204" pitchFamily="34" charset="-122"/>
                <a:ea typeface="微软雅黑" panose="020B0503020204020204" pitchFamily="34" charset="-122"/>
              </a:rPr>
              <a:t>中国石油大学</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4" name="文本框 3"/>
          <p:cNvSpPr txBox="1"/>
          <p:nvPr/>
        </p:nvSpPr>
        <p:spPr>
          <a:xfrm>
            <a:off x="944168" y="1742788"/>
            <a:ext cx="10069412" cy="4247317"/>
          </a:xfrm>
          <a:prstGeom prst="rect">
            <a:avLst/>
          </a:prstGeom>
          <a:noFill/>
        </p:spPr>
        <p:txBody>
          <a:bodyPr wrap="square" rtlCol="0">
            <a:spAutoFit/>
          </a:bodyPr>
          <a:lstStyle/>
          <a:p>
            <a:pPr>
              <a:lnSpc>
                <a:spcPct val="150000"/>
              </a:lnSpc>
            </a:pPr>
            <a:r>
              <a:rPr lang="zh-CN" altLang="en-US" sz="2000" b="1" dirty="0">
                <a:latin typeface="宋体" panose="02010600030101010101" pitchFamily="2" charset="-122"/>
                <a:ea typeface="宋体" panose="02010600030101010101" pitchFamily="2" charset="-122"/>
              </a:rPr>
              <a:t> </a:t>
            </a:r>
            <a:r>
              <a:rPr lang="zh-CN" altLang="en-US" sz="2000" dirty="0" smtClean="0">
                <a:latin typeface="宋体" panose="02010600030101010101" pitchFamily="2" charset="-122"/>
                <a:ea typeface="宋体" panose="02010600030101010101" pitchFamily="2" charset="-122"/>
              </a:rPr>
              <a:t>   图像</a:t>
            </a:r>
            <a:r>
              <a:rPr lang="zh-CN" altLang="en-US" sz="2000" dirty="0">
                <a:latin typeface="宋体" panose="02010600030101010101" pitchFamily="2" charset="-122"/>
                <a:ea typeface="宋体" panose="02010600030101010101" pitchFamily="2" charset="-122"/>
              </a:rPr>
              <a:t>超分辨率（</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Super Resolution, </a:t>
            </a: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SR</a:t>
            </a:r>
            <a:r>
              <a:rPr lang="zh-CN" altLang="en-US" sz="2000" dirty="0" smtClean="0">
                <a:latin typeface="宋体" panose="02010600030101010101" pitchFamily="2" charset="-122"/>
                <a:ea typeface="宋体" panose="02010600030101010101" pitchFamily="2" charset="-122"/>
              </a:rPr>
              <a:t>）就是</a:t>
            </a:r>
            <a:r>
              <a:rPr lang="zh-CN" altLang="en-US" sz="2000" dirty="0">
                <a:latin typeface="宋体" panose="02010600030101010101" pitchFamily="2" charset="-122"/>
                <a:ea typeface="宋体" panose="02010600030101010101" pitchFamily="2" charset="-122"/>
              </a:rPr>
              <a:t>将低分辨率（</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Low Resolution, LR</a:t>
            </a:r>
            <a:r>
              <a:rPr lang="zh-CN" altLang="en-US" sz="2000" dirty="0">
                <a:latin typeface="宋体" panose="02010600030101010101" pitchFamily="2" charset="-122"/>
                <a:ea typeface="宋体" panose="02010600030101010101" pitchFamily="2" charset="-122"/>
              </a:rPr>
              <a:t>）的图像通过一定的算法转提升到高分辨率</a:t>
            </a:r>
            <a:r>
              <a:rPr lang="en-US" altLang="zh-CN" sz="2000" dirty="0">
                <a:latin typeface="宋体" panose="02010600030101010101" pitchFamily="2" charset="-122"/>
                <a:ea typeface="宋体" panose="02010600030101010101" pitchFamily="2" charset="-122"/>
              </a:rPr>
              <a: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High Resolution, HR</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。高分辨率图像具有更高的像素密度，更多的细节信息，更细腻的画质</a:t>
            </a:r>
            <a:r>
              <a:rPr lang="zh-CN" altLang="en-US" sz="2000" dirty="0" smtClean="0">
                <a:latin typeface="宋体" panose="02010600030101010101" pitchFamily="2" charset="-122"/>
                <a:ea typeface="宋体" panose="02010600030101010101" pitchFamily="2" charset="-122"/>
              </a:rPr>
              <a:t>。</a:t>
            </a:r>
            <a:endParaRPr lang="en-US" altLang="zh-CN" sz="2000" dirty="0" smtClean="0">
              <a:latin typeface="宋体" panose="02010600030101010101" pitchFamily="2" charset="-122"/>
              <a:ea typeface="宋体" panose="02010600030101010101" pitchFamily="2" charset="-122"/>
            </a:endParaRPr>
          </a:p>
          <a:p>
            <a:pPr>
              <a:lnSpc>
                <a:spcPct val="150000"/>
              </a:lnSpc>
            </a:pPr>
            <a:r>
              <a:rPr lang="en-US" altLang="zh-CN" sz="2000" dirty="0">
                <a:latin typeface="宋体" panose="02010600030101010101" pitchFamily="2" charset="-122"/>
                <a:ea typeface="宋体" panose="02010600030101010101" pitchFamily="2" charset="-122"/>
              </a:rPr>
              <a:t> </a:t>
            </a:r>
            <a:r>
              <a:rPr lang="en-US" altLang="zh-CN" sz="2000" dirty="0" smtClean="0">
                <a:latin typeface="宋体" panose="02010600030101010101" pitchFamily="2" charset="-122"/>
                <a:ea typeface="宋体" panose="02010600030101010101" pitchFamily="2" charset="-122"/>
              </a:rPr>
              <a:t>   </a:t>
            </a:r>
            <a:r>
              <a:rPr lang="zh-CN" altLang="en-US" sz="2000" dirty="0" smtClean="0">
                <a:latin typeface="宋体" panose="02010600030101010101" pitchFamily="2" charset="-122"/>
                <a:ea typeface="宋体" panose="02010600030101010101" pitchFamily="2" charset="-122"/>
              </a:rPr>
              <a:t>要</a:t>
            </a:r>
            <a:r>
              <a:rPr lang="zh-CN" altLang="en-US" sz="2000" dirty="0">
                <a:latin typeface="宋体" panose="02010600030101010101" pitchFamily="2" charset="-122"/>
                <a:ea typeface="宋体" panose="02010600030101010101" pitchFamily="2" charset="-122"/>
              </a:rPr>
              <a:t>获得高分辨率图像，最直接的办法是采用高分辨率的相机，然而，在实际应用过程中，由于制作工艺和工程成本的考虑，很多场合都不会采用高分辨率、超分辨率的相机来进行图像信号的采集。因此，通过超分辨率技术来获取</a:t>
            </a:r>
            <a:r>
              <a:rPr lang="en-US" altLang="zh-CN" sz="2000" dirty="0">
                <a:latin typeface="宋体" panose="02010600030101010101" pitchFamily="2" charset="-122"/>
                <a:ea typeface="宋体" panose="02010600030101010101" pitchFamily="2" charset="-122"/>
              </a:rPr>
              <a:t>HR</a:t>
            </a:r>
            <a:r>
              <a:rPr lang="zh-CN" altLang="en-US" sz="2000" dirty="0">
                <a:latin typeface="宋体" panose="02010600030101010101" pitchFamily="2" charset="-122"/>
                <a:ea typeface="宋体" panose="02010600030101010101" pitchFamily="2" charset="-122"/>
              </a:rPr>
              <a:t>具有一定的应用</a:t>
            </a:r>
            <a:r>
              <a:rPr lang="zh-CN" altLang="en-US" sz="2000" dirty="0" smtClean="0">
                <a:latin typeface="宋体" panose="02010600030101010101" pitchFamily="2" charset="-122"/>
                <a:ea typeface="宋体" panose="02010600030101010101" pitchFamily="2" charset="-122"/>
              </a:rPr>
              <a:t>需求</a:t>
            </a:r>
            <a:r>
              <a:rPr lang="en-US" altLang="zh-CN" sz="2000" dirty="0">
                <a:latin typeface="宋体" panose="02010600030101010101" pitchFamily="2" charset="-122"/>
                <a:ea typeface="宋体" panose="02010600030101010101" pitchFamily="2" charset="-122"/>
              </a:rPr>
              <a:t>,</a:t>
            </a:r>
            <a:r>
              <a:rPr lang="zh-CN" altLang="en-US" sz="2000" dirty="0" smtClean="0">
                <a:latin typeface="宋体" panose="02010600030101010101" pitchFamily="2" charset="-122"/>
                <a:ea typeface="宋体" panose="02010600030101010101" pitchFamily="2" charset="-122"/>
              </a:rPr>
              <a:t>这</a:t>
            </a:r>
            <a:r>
              <a:rPr lang="zh-CN" altLang="en-US" sz="2000" dirty="0">
                <a:latin typeface="宋体" panose="02010600030101010101" pitchFamily="2" charset="-122"/>
                <a:ea typeface="宋体" panose="02010600030101010101" pitchFamily="2" charset="-122"/>
              </a:rPr>
              <a:t>一技术有着广泛用途，包括卫星和航天图像分析、医疗图像处理、压缩</a:t>
            </a:r>
            <a:r>
              <a:rPr lang="zh-CN" altLang="en-US" sz="2000" dirty="0" smtClean="0">
                <a:latin typeface="宋体" panose="02010600030101010101" pitchFamily="2" charset="-122"/>
                <a:ea typeface="宋体" panose="02010600030101010101" pitchFamily="2" charset="-122"/>
              </a:rPr>
              <a:t>图像</a:t>
            </a:r>
            <a:r>
              <a:rPr lang="en-US" altLang="zh-CN" sz="2000" dirty="0">
                <a:latin typeface="宋体" panose="02010600030101010101" pitchFamily="2" charset="-122"/>
                <a:ea typeface="宋体" panose="02010600030101010101" pitchFamily="2" charset="-122"/>
              </a:rPr>
              <a:t>/</a:t>
            </a:r>
            <a:r>
              <a:rPr lang="zh-CN" altLang="en-US" sz="2000" dirty="0" smtClean="0">
                <a:latin typeface="宋体" panose="02010600030101010101" pitchFamily="2" charset="-122"/>
                <a:ea typeface="宋体" panose="02010600030101010101" pitchFamily="2" charset="-122"/>
              </a:rPr>
              <a:t>视频</a:t>
            </a:r>
            <a:r>
              <a:rPr lang="zh-CN" altLang="en-US" sz="2000" dirty="0">
                <a:latin typeface="宋体" panose="02010600030101010101" pitchFamily="2" charset="-122"/>
                <a:ea typeface="宋体" panose="02010600030101010101" pitchFamily="2" charset="-122"/>
              </a:rPr>
              <a:t>增强及其他应用。</a:t>
            </a:r>
            <a:endParaRPr lang="en-US" altLang="zh-CN" sz="2000" dirty="0">
              <a:latin typeface="宋体" panose="02010600030101010101" pitchFamily="2" charset="-122"/>
              <a:ea typeface="宋体" panose="02010600030101010101" pitchFamily="2" charset="-122"/>
            </a:endParaRPr>
          </a:p>
          <a:p>
            <a:pPr>
              <a:lnSpc>
                <a:spcPct val="150000"/>
              </a:lnSpc>
            </a:pPr>
            <a:endParaRPr lang="zh-CN" altLang="en-US" sz="2000" b="1" dirty="0">
              <a:latin typeface="宋体" panose="02010600030101010101" pitchFamily="2" charset="-122"/>
              <a:ea typeface="宋体" panose="02010600030101010101" pitchFamily="2" charset="-122"/>
            </a:endParaRPr>
          </a:p>
        </p:txBody>
      </p:sp>
    </p:spTree>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6" name="直接连接符 375"/>
          <p:cNvCxnSpPr/>
          <p:nvPr/>
        </p:nvCxnSpPr>
        <p:spPr>
          <a:xfrm>
            <a:off x="620874" y="2111364"/>
            <a:ext cx="2905225" cy="1611"/>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381" name="直接连接符 380"/>
          <p:cNvCxnSpPr/>
          <p:nvPr/>
        </p:nvCxnSpPr>
        <p:spPr>
          <a:xfrm>
            <a:off x="620874" y="4454696"/>
            <a:ext cx="2905225" cy="1611"/>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394" name="矩形 393"/>
          <p:cNvSpPr/>
          <p:nvPr/>
        </p:nvSpPr>
        <p:spPr>
          <a:xfrm>
            <a:off x="2438403"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395" name="圆角矩形 394"/>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396" name="文本框 395"/>
          <p:cNvSpPr txBox="1"/>
          <p:nvPr/>
        </p:nvSpPr>
        <p:spPr>
          <a:xfrm>
            <a:off x="647718" y="267581"/>
            <a:ext cx="1723541" cy="461661"/>
          </a:xfrm>
          <a:prstGeom prst="rect">
            <a:avLst/>
          </a:prstGeom>
          <a:noFill/>
        </p:spPr>
        <p:txBody>
          <a:bodyPr wrap="none" lIns="91436" tIns="45718" rIns="91436" bIns="45718" rtlCol="0">
            <a:spAutoFit/>
          </a:bodyPr>
          <a:lstStyle/>
          <a:p>
            <a:r>
              <a:rPr lang="zh-CN" altLang="en-US" sz="2400" spc="600" dirty="0" smtClean="0">
                <a:solidFill>
                  <a:schemeClr val="tx2"/>
                </a:solidFill>
                <a:latin typeface="微软雅黑" panose="020B0503020204020204" pitchFamily="34" charset="-122"/>
                <a:ea typeface="微软雅黑" panose="020B0503020204020204" pitchFamily="34" charset="-122"/>
              </a:rPr>
              <a:t>研究</a:t>
            </a:r>
            <a:r>
              <a:rPr lang="zh-CN" altLang="en-US" sz="2400" spc="600" dirty="0">
                <a:solidFill>
                  <a:schemeClr val="tx2"/>
                </a:solidFill>
                <a:latin typeface="微软雅黑" panose="020B0503020204020204" pitchFamily="34" charset="-122"/>
                <a:ea typeface="微软雅黑" panose="020B0503020204020204" pitchFamily="34" charset="-122"/>
              </a:rPr>
              <a:t>简介</a:t>
            </a:r>
          </a:p>
        </p:txBody>
      </p:sp>
      <p:sp>
        <p:nvSpPr>
          <p:cNvPr id="397" name="矩形 396"/>
          <p:cNvSpPr/>
          <p:nvPr/>
        </p:nvSpPr>
        <p:spPr>
          <a:xfrm>
            <a:off x="2426562" y="324999"/>
            <a:ext cx="3552311" cy="384717"/>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a:t>
            </a:r>
            <a:r>
              <a:rPr lang="en-US" altLang="zh-CN" dirty="0" smtClean="0">
                <a:solidFill>
                  <a:schemeClr val="bg1"/>
                </a:solidFill>
                <a:latin typeface="微软雅黑" panose="020B0503020204020204" pitchFamily="34" charset="-122"/>
                <a:ea typeface="微软雅黑" panose="020B0503020204020204" pitchFamily="34" charset="-122"/>
              </a:rPr>
              <a:t>INTRODUCTIONS</a:t>
            </a:r>
            <a:endParaRPr lang="en-US" altLang="zh-CN" dirty="0">
              <a:solidFill>
                <a:schemeClr val="bg1"/>
              </a:solidFill>
              <a:latin typeface="微软雅黑" panose="020B0503020204020204" pitchFamily="34" charset="-122"/>
              <a:ea typeface="微软雅黑" panose="020B0503020204020204" pitchFamily="34" charset="-122"/>
            </a:endParaRPr>
          </a:p>
        </p:txBody>
      </p:sp>
      <p:grpSp>
        <p:nvGrpSpPr>
          <p:cNvPr id="398" name="组 397"/>
          <p:cNvGrpSpPr/>
          <p:nvPr/>
        </p:nvGrpSpPr>
        <p:grpSpPr>
          <a:xfrm>
            <a:off x="9284090" y="252857"/>
            <a:ext cx="2907908" cy="484288"/>
            <a:chOff x="9284089" y="252856"/>
            <a:chExt cx="2907908" cy="484288"/>
          </a:xfrm>
        </p:grpSpPr>
        <p:grpSp>
          <p:nvGrpSpPr>
            <p:cNvPr id="399" name="组 398"/>
            <p:cNvGrpSpPr/>
            <p:nvPr/>
          </p:nvGrpSpPr>
          <p:grpSpPr>
            <a:xfrm>
              <a:off x="11454105" y="252856"/>
              <a:ext cx="737892" cy="484288"/>
              <a:chOff x="11454105" y="252856"/>
              <a:chExt cx="737892" cy="484288"/>
            </a:xfrm>
          </p:grpSpPr>
          <p:grpSp>
            <p:nvGrpSpPr>
              <p:cNvPr id="401" name="组 400"/>
              <p:cNvGrpSpPr/>
              <p:nvPr/>
            </p:nvGrpSpPr>
            <p:grpSpPr>
              <a:xfrm>
                <a:off x="12039604" y="252856"/>
                <a:ext cx="152393" cy="484287"/>
                <a:chOff x="12039604" y="252856"/>
                <a:chExt cx="152393" cy="484287"/>
              </a:xfrm>
            </p:grpSpPr>
            <p:sp>
              <p:nvSpPr>
                <p:cNvPr id="405" name="圆角矩形 404"/>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6" name="圆角矩形 405"/>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7" name="圆角矩形 406"/>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8" name="圆角矩形 407"/>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圆角矩形 408"/>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2" name="组合 99"/>
              <p:cNvGrpSpPr/>
              <p:nvPr/>
            </p:nvGrpSpPr>
            <p:grpSpPr>
              <a:xfrm>
                <a:off x="11454105" y="252857"/>
                <a:ext cx="491115" cy="484287"/>
                <a:chOff x="1528923" y="220268"/>
                <a:chExt cx="1284096" cy="1266241"/>
              </a:xfrm>
            </p:grpSpPr>
            <p:sp>
              <p:nvSpPr>
                <p:cNvPr id="403" name="圆角矩形 402"/>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4"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400" name="文本框 399"/>
            <p:cNvSpPr txBox="1"/>
            <p:nvPr/>
          </p:nvSpPr>
          <p:spPr>
            <a:xfrm>
              <a:off x="9284089" y="314533"/>
              <a:ext cx="2170011" cy="323163"/>
            </a:xfrm>
            <a:prstGeom prst="rect">
              <a:avLst/>
            </a:prstGeom>
            <a:noFill/>
          </p:spPr>
          <p:txBody>
            <a:bodyPr wrap="square" lIns="91438" tIns="45719" rIns="91438" bIns="45719" rtlCol="0">
              <a:spAutoFit/>
            </a:bodyPr>
            <a:lstStyle/>
            <a:p>
              <a:pPr algn="r"/>
              <a:r>
                <a:rPr lang="zh-CN" altLang="en-US" sz="1500" dirty="0" smtClean="0">
                  <a:solidFill>
                    <a:schemeClr val="tx1">
                      <a:lumMod val="50000"/>
                      <a:lumOff val="50000"/>
                    </a:schemeClr>
                  </a:solidFill>
                  <a:latin typeface="微软雅黑" panose="020B0503020204020204" pitchFamily="34" charset="-122"/>
                  <a:ea typeface="微软雅黑" panose="020B0503020204020204" pitchFamily="34" charset="-122"/>
                </a:rPr>
                <a:t>中国石油大学</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818" y="1566363"/>
            <a:ext cx="2292709" cy="2292709"/>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3633" y="2508674"/>
            <a:ext cx="1756171" cy="1786328"/>
          </a:xfrm>
          <a:prstGeom prst="rect">
            <a:avLst/>
          </a:prstGeom>
        </p:spPr>
      </p:pic>
      <p:sp>
        <p:nvSpPr>
          <p:cNvPr id="4" name="右箭头 3"/>
          <p:cNvSpPr/>
          <p:nvPr/>
        </p:nvSpPr>
        <p:spPr>
          <a:xfrm>
            <a:off x="3954999" y="4189178"/>
            <a:ext cx="1880316" cy="50227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6294" y="4574186"/>
            <a:ext cx="1534690" cy="1409978"/>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41898" y="1648990"/>
            <a:ext cx="2112204" cy="1969973"/>
          </a:xfrm>
          <a:prstGeom prst="rect">
            <a:avLst/>
          </a:prstGeom>
        </p:spPr>
      </p:pic>
      <p:sp>
        <p:nvSpPr>
          <p:cNvPr id="7" name="矩形 6"/>
          <p:cNvSpPr/>
          <p:nvPr/>
        </p:nvSpPr>
        <p:spPr>
          <a:xfrm>
            <a:off x="2405100" y="2508674"/>
            <a:ext cx="522580" cy="542764"/>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 name="文本框 7"/>
          <p:cNvSpPr txBox="1"/>
          <p:nvPr/>
        </p:nvSpPr>
        <p:spPr>
          <a:xfrm>
            <a:off x="647718" y="1566363"/>
            <a:ext cx="3108543" cy="461665"/>
          </a:xfrm>
          <a:prstGeom prst="rect">
            <a:avLst/>
          </a:prstGeom>
          <a:noFill/>
        </p:spPr>
        <p:txBody>
          <a:bodyPr wrap="none" rtlCol="0">
            <a:spAutoFit/>
          </a:bodyPr>
          <a:lstStyle/>
          <a:p>
            <a:r>
              <a:rPr lang="zh-CN" altLang="en-US" sz="2400" b="1" dirty="0" smtClean="0">
                <a:latin typeface="Times New Roman" panose="02020603050405020304" pitchFamily="18" charset="0"/>
                <a:cs typeface="Times New Roman" panose="02020603050405020304" pitchFamily="18" charset="0"/>
              </a:rPr>
              <a:t>什么是图像超分辨率</a:t>
            </a:r>
            <a:r>
              <a:rPr lang="en-US" altLang="zh-CN" sz="2400" b="1" dirty="0" smtClean="0">
                <a:latin typeface="Times New Roman" panose="02020603050405020304" pitchFamily="18" charset="0"/>
                <a:cs typeface="Times New Roman" panose="02020603050405020304" pitchFamily="18" charset="0"/>
              </a:rPr>
              <a:t>?</a:t>
            </a:r>
            <a:endParaRPr lang="zh-CN" altLang="en-US" sz="2400" b="1" dirty="0">
              <a:latin typeface="Times New Roman" panose="02020603050405020304" pitchFamily="18" charset="0"/>
              <a:cs typeface="Times New Roman" panose="02020603050405020304" pitchFamily="18" charset="0"/>
            </a:endParaRPr>
          </a:p>
        </p:txBody>
      </p:sp>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92962" y="4189178"/>
            <a:ext cx="2061139" cy="2179596"/>
          </a:xfrm>
          <a:prstGeom prst="rect">
            <a:avLst/>
          </a:prstGeom>
        </p:spPr>
      </p:pic>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56818" y="4111027"/>
            <a:ext cx="2386095" cy="2386095"/>
          </a:xfrm>
          <a:prstGeom prst="rect">
            <a:avLst/>
          </a:prstGeom>
        </p:spPr>
      </p:pic>
      <p:sp>
        <p:nvSpPr>
          <p:cNvPr id="11" name="矩形 10"/>
          <p:cNvSpPr/>
          <p:nvPr/>
        </p:nvSpPr>
        <p:spPr>
          <a:xfrm>
            <a:off x="7791718" y="1566363"/>
            <a:ext cx="757809" cy="7775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7881224" y="4111027"/>
            <a:ext cx="757809" cy="7775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1" grpId="0" animBg="1"/>
      <p:bldP spid="3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6" name="直接连接符 375"/>
          <p:cNvCxnSpPr/>
          <p:nvPr/>
        </p:nvCxnSpPr>
        <p:spPr>
          <a:xfrm>
            <a:off x="620874" y="2111364"/>
            <a:ext cx="2905225" cy="1611"/>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394" name="矩形 393"/>
          <p:cNvSpPr/>
          <p:nvPr/>
        </p:nvSpPr>
        <p:spPr>
          <a:xfrm>
            <a:off x="2438403"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395" name="圆角矩形 394"/>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396" name="文本框 395"/>
          <p:cNvSpPr txBox="1"/>
          <p:nvPr/>
        </p:nvSpPr>
        <p:spPr>
          <a:xfrm>
            <a:off x="647718" y="267581"/>
            <a:ext cx="1723541" cy="461661"/>
          </a:xfrm>
          <a:prstGeom prst="rect">
            <a:avLst/>
          </a:prstGeom>
          <a:noFill/>
        </p:spPr>
        <p:txBody>
          <a:bodyPr wrap="none" lIns="91436" tIns="45718" rIns="91436" bIns="45718" rtlCol="0">
            <a:spAutoFit/>
          </a:bodyPr>
          <a:lstStyle/>
          <a:p>
            <a:r>
              <a:rPr lang="zh-CN" altLang="en-US" sz="2400" spc="600" dirty="0" smtClean="0">
                <a:solidFill>
                  <a:schemeClr val="tx2"/>
                </a:solidFill>
                <a:latin typeface="微软雅黑" panose="020B0503020204020204" pitchFamily="34" charset="-122"/>
                <a:ea typeface="微软雅黑" panose="020B0503020204020204" pitchFamily="34" charset="-122"/>
              </a:rPr>
              <a:t>研究</a:t>
            </a:r>
            <a:r>
              <a:rPr lang="zh-CN" altLang="en-US" sz="2400" spc="600" dirty="0">
                <a:solidFill>
                  <a:schemeClr val="tx2"/>
                </a:solidFill>
                <a:latin typeface="微软雅黑" panose="020B0503020204020204" pitchFamily="34" charset="-122"/>
                <a:ea typeface="微软雅黑" panose="020B0503020204020204" pitchFamily="34" charset="-122"/>
              </a:rPr>
              <a:t>简介</a:t>
            </a:r>
          </a:p>
        </p:txBody>
      </p:sp>
      <p:sp>
        <p:nvSpPr>
          <p:cNvPr id="397" name="矩形 396"/>
          <p:cNvSpPr/>
          <p:nvPr/>
        </p:nvSpPr>
        <p:spPr>
          <a:xfrm>
            <a:off x="2426562" y="324999"/>
            <a:ext cx="3552311" cy="384717"/>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a:t>
            </a:r>
            <a:r>
              <a:rPr lang="en-US" altLang="zh-CN" dirty="0" smtClean="0">
                <a:solidFill>
                  <a:schemeClr val="bg1"/>
                </a:solidFill>
                <a:latin typeface="微软雅黑" panose="020B0503020204020204" pitchFamily="34" charset="-122"/>
                <a:ea typeface="微软雅黑" panose="020B0503020204020204" pitchFamily="34" charset="-122"/>
              </a:rPr>
              <a:t>INTRODUCTIONS</a:t>
            </a:r>
            <a:endParaRPr lang="en-US" altLang="zh-CN" dirty="0">
              <a:solidFill>
                <a:schemeClr val="bg1"/>
              </a:solidFill>
              <a:latin typeface="微软雅黑" panose="020B0503020204020204" pitchFamily="34" charset="-122"/>
              <a:ea typeface="微软雅黑" panose="020B0503020204020204" pitchFamily="34" charset="-122"/>
            </a:endParaRPr>
          </a:p>
        </p:txBody>
      </p:sp>
      <p:grpSp>
        <p:nvGrpSpPr>
          <p:cNvPr id="398" name="组 397"/>
          <p:cNvGrpSpPr/>
          <p:nvPr/>
        </p:nvGrpSpPr>
        <p:grpSpPr>
          <a:xfrm>
            <a:off x="9284090" y="252857"/>
            <a:ext cx="2907908" cy="484288"/>
            <a:chOff x="9284089" y="252856"/>
            <a:chExt cx="2907908" cy="484288"/>
          </a:xfrm>
        </p:grpSpPr>
        <p:grpSp>
          <p:nvGrpSpPr>
            <p:cNvPr id="399" name="组 398"/>
            <p:cNvGrpSpPr/>
            <p:nvPr/>
          </p:nvGrpSpPr>
          <p:grpSpPr>
            <a:xfrm>
              <a:off x="11454105" y="252856"/>
              <a:ext cx="737892" cy="484288"/>
              <a:chOff x="11454105" y="252856"/>
              <a:chExt cx="737892" cy="484288"/>
            </a:xfrm>
          </p:grpSpPr>
          <p:grpSp>
            <p:nvGrpSpPr>
              <p:cNvPr id="401" name="组 400"/>
              <p:cNvGrpSpPr/>
              <p:nvPr/>
            </p:nvGrpSpPr>
            <p:grpSpPr>
              <a:xfrm>
                <a:off x="12039604" y="252856"/>
                <a:ext cx="152393" cy="484287"/>
                <a:chOff x="12039604" y="252856"/>
                <a:chExt cx="152393" cy="484287"/>
              </a:xfrm>
            </p:grpSpPr>
            <p:sp>
              <p:nvSpPr>
                <p:cNvPr id="405" name="圆角矩形 404"/>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6" name="圆角矩形 405"/>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7" name="圆角矩形 406"/>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8" name="圆角矩形 407"/>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圆角矩形 408"/>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2" name="组合 99"/>
              <p:cNvGrpSpPr/>
              <p:nvPr/>
            </p:nvGrpSpPr>
            <p:grpSpPr>
              <a:xfrm>
                <a:off x="11454105" y="252857"/>
                <a:ext cx="491115" cy="484287"/>
                <a:chOff x="1528923" y="220268"/>
                <a:chExt cx="1284096" cy="1266241"/>
              </a:xfrm>
            </p:grpSpPr>
            <p:sp>
              <p:nvSpPr>
                <p:cNvPr id="403" name="圆角矩形 402"/>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4"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400" name="文本框 399"/>
            <p:cNvSpPr txBox="1"/>
            <p:nvPr/>
          </p:nvSpPr>
          <p:spPr>
            <a:xfrm>
              <a:off x="9284089" y="314533"/>
              <a:ext cx="2170011" cy="323163"/>
            </a:xfrm>
            <a:prstGeom prst="rect">
              <a:avLst/>
            </a:prstGeom>
            <a:noFill/>
          </p:spPr>
          <p:txBody>
            <a:bodyPr wrap="square" lIns="91438" tIns="45719" rIns="91438" bIns="45719" rtlCol="0">
              <a:spAutoFit/>
            </a:bodyPr>
            <a:lstStyle/>
            <a:p>
              <a:pPr algn="r"/>
              <a:r>
                <a:rPr lang="zh-CN" altLang="en-US" sz="1500" dirty="0" smtClean="0">
                  <a:solidFill>
                    <a:schemeClr val="tx1">
                      <a:lumMod val="50000"/>
                      <a:lumOff val="50000"/>
                    </a:schemeClr>
                  </a:solidFill>
                  <a:latin typeface="微软雅黑" panose="020B0503020204020204" pitchFamily="34" charset="-122"/>
                  <a:ea typeface="微软雅黑" panose="020B0503020204020204" pitchFamily="34" charset="-122"/>
                </a:rPr>
                <a:t>中国石油大学</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sp>
        <p:nvSpPr>
          <p:cNvPr id="4" name="右箭头 3"/>
          <p:cNvSpPr/>
          <p:nvPr/>
        </p:nvSpPr>
        <p:spPr>
          <a:xfrm>
            <a:off x="4202717" y="3297390"/>
            <a:ext cx="1880316" cy="50227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8" name="文本框 7"/>
          <p:cNvSpPr txBox="1"/>
          <p:nvPr/>
        </p:nvSpPr>
        <p:spPr>
          <a:xfrm>
            <a:off x="647718" y="1566363"/>
            <a:ext cx="3108543" cy="461665"/>
          </a:xfrm>
          <a:prstGeom prst="rect">
            <a:avLst/>
          </a:prstGeom>
          <a:noFill/>
        </p:spPr>
        <p:txBody>
          <a:bodyPr wrap="none" rtlCol="0">
            <a:spAutoFit/>
          </a:bodyPr>
          <a:lstStyle/>
          <a:p>
            <a:r>
              <a:rPr lang="zh-CN" altLang="en-US" sz="2400" b="1" dirty="0" smtClean="0">
                <a:latin typeface="Times New Roman" panose="02020603050405020304" pitchFamily="18" charset="0"/>
                <a:cs typeface="Times New Roman" panose="02020603050405020304" pitchFamily="18" charset="0"/>
              </a:rPr>
              <a:t>什么是图像超分辨率</a:t>
            </a:r>
            <a:r>
              <a:rPr lang="en-US" altLang="zh-CN" sz="2400" b="1" dirty="0" smtClean="0">
                <a:latin typeface="Times New Roman" panose="02020603050405020304" pitchFamily="18" charset="0"/>
                <a:cs typeface="Times New Roman" panose="02020603050405020304" pitchFamily="18" charset="0"/>
              </a:rPr>
              <a:t>?</a:t>
            </a:r>
            <a:endParaRPr lang="zh-CN" altLang="en-US" sz="2400" b="1" dirty="0">
              <a:latin typeface="Times New Roman" panose="02020603050405020304" pitchFamily="18" charset="0"/>
              <a:cs typeface="Times New Roman" panose="02020603050405020304" pitchFamily="18" charset="0"/>
            </a:endParaRPr>
          </a:p>
        </p:txBody>
      </p:sp>
      <p:pic>
        <p:nvPicPr>
          <p:cNvPr id="12" name="图片 11"/>
          <p:cNvPicPr>
            <a:picLocks noChangeAspect="1"/>
          </p:cNvPicPr>
          <p:nvPr/>
        </p:nvPicPr>
        <p:blipFill>
          <a:blip r:embed="rId2"/>
          <a:stretch>
            <a:fillRect/>
          </a:stretch>
        </p:blipFill>
        <p:spPr>
          <a:xfrm>
            <a:off x="7107796" y="1506170"/>
            <a:ext cx="3543300" cy="3562350"/>
          </a:xfrm>
          <a:prstGeom prst="rect">
            <a:avLst/>
          </a:prstGeom>
        </p:spPr>
      </p:pic>
      <p:pic>
        <p:nvPicPr>
          <p:cNvPr id="13" name="图片 12"/>
          <p:cNvPicPr>
            <a:picLocks noChangeAspect="1"/>
          </p:cNvPicPr>
          <p:nvPr/>
        </p:nvPicPr>
        <p:blipFill>
          <a:blip r:embed="rId3"/>
          <a:stretch>
            <a:fillRect/>
          </a:stretch>
        </p:blipFill>
        <p:spPr>
          <a:xfrm>
            <a:off x="1624015" y="2818884"/>
            <a:ext cx="1628775" cy="1781175"/>
          </a:xfrm>
          <a:prstGeom prst="rect">
            <a:avLst/>
          </a:prstGeom>
        </p:spPr>
      </p:pic>
      <p:sp>
        <p:nvSpPr>
          <p:cNvPr id="2" name="文本框 1"/>
          <p:cNvSpPr txBox="1"/>
          <p:nvPr/>
        </p:nvSpPr>
        <p:spPr>
          <a:xfrm>
            <a:off x="1208315" y="5421086"/>
            <a:ext cx="10351054" cy="969496"/>
          </a:xfrm>
          <a:prstGeom prst="rect">
            <a:avLst/>
          </a:prstGeom>
          <a:noFill/>
        </p:spPr>
        <p:txBody>
          <a:bodyPr wrap="square" rtlCol="0">
            <a:spAutoFit/>
          </a:bodyPr>
          <a:lstStyle/>
          <a:p>
            <a:r>
              <a:rPr lang="zh-CN" altLang="en-US" dirty="0" smtClean="0">
                <a:latin typeface="宋体" panose="02010600030101010101" pitchFamily="2" charset="-122"/>
                <a:ea typeface="宋体" panose="02010600030101010101" pitchFamily="2" charset="-122"/>
              </a:rPr>
              <a:t>    通常</a:t>
            </a:r>
            <a:r>
              <a:rPr lang="zh-CN" altLang="en-US" dirty="0">
                <a:latin typeface="宋体" panose="02010600030101010101" pitchFamily="2" charset="-122"/>
                <a:ea typeface="宋体" panose="02010600030101010101" pitchFamily="2" charset="-122"/>
              </a:rPr>
              <a:t>，分辨率被表示成每一个方向上的像素数量，例如</a:t>
            </a:r>
            <a:r>
              <a:rPr lang="en-US" altLang="zh-CN" dirty="0">
                <a:latin typeface="宋体" panose="02010600030101010101" pitchFamily="2" charset="-122"/>
                <a:ea typeface="宋体" panose="02010600030101010101" pitchFamily="2" charset="-122"/>
              </a:rPr>
              <a:t>64*64</a:t>
            </a:r>
            <a:r>
              <a:rPr lang="zh-CN" altLang="en-US" dirty="0">
                <a:latin typeface="宋体" panose="02010600030101010101" pitchFamily="2" charset="-122"/>
                <a:ea typeface="宋体" panose="02010600030101010101" pitchFamily="2" charset="-122"/>
              </a:rPr>
              <a:t>的二维图像。但分辨率的高低其实并不等同于像素数量的多少，例如一个通过插值放大了</a:t>
            </a:r>
            <a:r>
              <a:rPr lang="en-US" altLang="zh-CN" dirty="0">
                <a:latin typeface="宋体" panose="02010600030101010101" pitchFamily="2" charset="-122"/>
                <a:ea typeface="宋体" panose="02010600030101010101" pitchFamily="2" charset="-122"/>
              </a:rPr>
              <a:t>5</a:t>
            </a:r>
            <a:r>
              <a:rPr lang="zh-CN" altLang="en-US" dirty="0">
                <a:latin typeface="宋体" panose="02010600030101010101" pitchFamily="2" charset="-122"/>
                <a:ea typeface="宋体" panose="02010600030101010101" pitchFamily="2" charset="-122"/>
              </a:rPr>
              <a:t>倍的图像并不表示它包含的细节增加了多少。</a:t>
            </a:r>
            <a:r>
              <a:rPr lang="zh-CN" altLang="en-US" b="1" dirty="0">
                <a:latin typeface="宋体" panose="02010600030101010101" pitchFamily="2" charset="-122"/>
                <a:ea typeface="宋体" panose="02010600030101010101" pitchFamily="2" charset="-122"/>
              </a:rPr>
              <a:t>图像超分辨率重建关注的是恢复图像中丢失的细节，即高频信息。</a:t>
            </a:r>
            <a:r>
              <a:rPr lang="zh-CN" altLang="en-US" b="1" dirty="0"/>
              <a:t> </a:t>
            </a:r>
            <a:endParaRPr lang="zh-CN" altLang="en-US" dirty="0"/>
          </a:p>
        </p:txBody>
      </p:sp>
    </p:spTree>
    <p:extLst>
      <p:ext uri="{BB962C8B-B14F-4D97-AF65-F5344CB8AC3E}">
        <p14:creationId xmlns:p14="http://schemas.microsoft.com/office/powerpoint/2010/main" val="170087873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21102" y="2847434"/>
            <a:ext cx="12213103" cy="1296345"/>
            <a:chOff x="-21102" y="2847433"/>
            <a:chExt cx="12213102" cy="1296345"/>
          </a:xfrm>
        </p:grpSpPr>
        <p:sp>
          <p:nvSpPr>
            <p:cNvPr id="51" name="矩形 50"/>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圆角矩形 3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2</a:t>
              </a:r>
              <a:endParaRPr lang="zh-CN" altLang="en-US" sz="6000" dirty="0"/>
            </a:p>
          </p:txBody>
        </p:sp>
        <p:sp>
          <p:nvSpPr>
            <p:cNvPr id="42" name="文本框 41"/>
            <p:cNvSpPr txBox="1"/>
            <p:nvPr/>
          </p:nvSpPr>
          <p:spPr>
            <a:xfrm>
              <a:off x="9015674" y="3077396"/>
              <a:ext cx="2954651" cy="830995"/>
            </a:xfrm>
            <a:prstGeom prst="rect">
              <a:avLst/>
            </a:prstGeom>
            <a:noFill/>
          </p:spPr>
          <p:txBody>
            <a:bodyPr wrap="none" lIns="91438" tIns="45719" rIns="91438" bIns="45719" rtlCol="0">
              <a:spAutoFit/>
            </a:bodyPr>
            <a:lstStyle/>
            <a:p>
              <a:r>
                <a:rPr lang="zh-CN" altLang="en-US" sz="4800" spc="600" dirty="0" smtClean="0">
                  <a:solidFill>
                    <a:schemeClr val="bg1"/>
                  </a:solidFill>
                  <a:latin typeface="微软雅黑" panose="020B0503020204020204" pitchFamily="34" charset="-122"/>
                  <a:ea typeface="微软雅黑" panose="020B0503020204020204" pitchFamily="34" charset="-122"/>
                </a:rPr>
                <a:t>研究方法</a:t>
              </a:r>
              <a:endParaRPr lang="zh-CN" altLang="en-US" sz="4800" spc="600" dirty="0">
                <a:solidFill>
                  <a:schemeClr val="bg1"/>
                </a:solidFill>
                <a:latin typeface="微软雅黑" panose="020B0503020204020204" pitchFamily="34" charset="-122"/>
                <a:ea typeface="微软雅黑" panose="020B0503020204020204" pitchFamily="34" charset="-122"/>
              </a:endParaRPr>
            </a:p>
          </p:txBody>
        </p:sp>
        <p:grpSp>
          <p:nvGrpSpPr>
            <p:cNvPr id="3" name="组 2"/>
            <p:cNvGrpSpPr/>
            <p:nvPr/>
          </p:nvGrpSpPr>
          <p:grpSpPr>
            <a:xfrm>
              <a:off x="-21102" y="2858492"/>
              <a:ext cx="242777" cy="1285286"/>
              <a:chOff x="-21102" y="2858492"/>
              <a:chExt cx="242777" cy="1285286"/>
            </a:xfrm>
          </p:grpSpPr>
          <p:sp>
            <p:nvSpPr>
              <p:cNvPr id="46" name="圆角矩形 45"/>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46"/>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圆角矩形 47"/>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44"/>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矩形 52"/>
            <p:cNvSpPr/>
            <p:nvPr/>
          </p:nvSpPr>
          <p:spPr>
            <a:xfrm>
              <a:off x="5164362" y="3264361"/>
              <a:ext cx="3492426" cy="461663"/>
            </a:xfrm>
            <a:prstGeom prst="rect">
              <a:avLst/>
            </a:prstGeom>
          </p:spPr>
          <p:txBody>
            <a:bodyPr wrap="none" lIns="91438" tIns="45719" rIns="91438" bIns="45719">
              <a:sp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rPr>
                <a:t>RESEARCH </a:t>
              </a:r>
              <a:r>
                <a:rPr lang="en-US" altLang="zh-CN" sz="2400" dirty="0" smtClean="0">
                  <a:solidFill>
                    <a:schemeClr val="bg1"/>
                  </a:solidFill>
                  <a:latin typeface="微软雅黑" panose="020B0503020204020204" pitchFamily="34" charset="-122"/>
                </a:rPr>
                <a:t>METHODS</a:t>
              </a:r>
              <a:endParaRPr lang="en-US" altLang="zh-CN" sz="2400" dirty="0">
                <a:solidFill>
                  <a:schemeClr val="bg1"/>
                </a:solidFill>
                <a:latin typeface="微软雅黑" panose="020B0503020204020204" pitchFamily="34" charset="-122"/>
              </a:endParaRPr>
            </a:p>
          </p:txBody>
        </p:sp>
      </p:grpSp>
      <p:grpSp>
        <p:nvGrpSpPr>
          <p:cNvPr id="28" name="组 27"/>
          <p:cNvGrpSpPr/>
          <p:nvPr/>
        </p:nvGrpSpPr>
        <p:grpSpPr>
          <a:xfrm>
            <a:off x="11454106" y="252857"/>
            <a:ext cx="737892" cy="484288"/>
            <a:chOff x="11454105" y="252856"/>
            <a:chExt cx="737892" cy="484288"/>
          </a:xfrm>
        </p:grpSpPr>
        <p:grpSp>
          <p:nvGrpSpPr>
            <p:cNvPr id="30" name="组 29"/>
            <p:cNvGrpSpPr/>
            <p:nvPr/>
          </p:nvGrpSpPr>
          <p:grpSpPr>
            <a:xfrm>
              <a:off x="12039604" y="252856"/>
              <a:ext cx="152393" cy="484287"/>
              <a:chOff x="12039604" y="252856"/>
              <a:chExt cx="152393" cy="484287"/>
            </a:xfrm>
          </p:grpSpPr>
          <p:sp>
            <p:nvSpPr>
              <p:cNvPr id="34" name="圆角矩形 3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99"/>
            <p:cNvGrpSpPr/>
            <p:nvPr/>
          </p:nvGrpSpPr>
          <p:grpSpPr>
            <a:xfrm>
              <a:off x="11454105" y="252857"/>
              <a:ext cx="491115" cy="484287"/>
              <a:chOff x="1528923" y="220268"/>
              <a:chExt cx="1284096" cy="1266241"/>
            </a:xfrm>
          </p:grpSpPr>
          <p:sp>
            <p:nvSpPr>
              <p:cNvPr id="32" name="圆角矩形 3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Tree>
    <p:extLst>
      <p:ext uri="{BB962C8B-B14F-4D97-AF65-F5344CB8AC3E}">
        <p14:creationId xmlns:p14="http://schemas.microsoft.com/office/powerpoint/2010/main" val="266251214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3" name="直接连接符 82"/>
          <p:cNvCxnSpPr/>
          <p:nvPr/>
        </p:nvCxnSpPr>
        <p:spPr>
          <a:xfrm flipH="1">
            <a:off x="6763951" y="1365189"/>
            <a:ext cx="1" cy="5492811"/>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6038455" y="0"/>
            <a:ext cx="0" cy="5643645"/>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rot="5400000">
            <a:off x="-2741856" y="2736809"/>
            <a:ext cx="6818603" cy="1344991"/>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grpSp>
        <p:nvGrpSpPr>
          <p:cNvPr id="15" name="组 14"/>
          <p:cNvGrpSpPr/>
          <p:nvPr/>
        </p:nvGrpSpPr>
        <p:grpSpPr>
          <a:xfrm>
            <a:off x="-22301" y="6654791"/>
            <a:ext cx="1271471" cy="203211"/>
            <a:chOff x="-22302" y="6654791"/>
            <a:chExt cx="1271471" cy="203210"/>
          </a:xfrm>
        </p:grpSpPr>
        <p:sp>
          <p:nvSpPr>
            <p:cNvPr id="9" name="圆角矩形 8"/>
            <p:cNvSpPr/>
            <p:nvPr/>
          </p:nvSpPr>
          <p:spPr>
            <a:xfrm flipV="1">
              <a:off x="240276" y="6654791"/>
              <a:ext cx="224807" cy="203210"/>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flipV="1">
              <a:off x="-22302" y="6654791"/>
              <a:ext cx="224807" cy="203210"/>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flipV="1">
              <a:off x="755838" y="6654791"/>
              <a:ext cx="224807" cy="203210"/>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flipV="1">
              <a:off x="493260" y="6654791"/>
              <a:ext cx="224807" cy="203210"/>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1024362" y="6654791"/>
              <a:ext cx="224807" cy="203210"/>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p:cNvSpPr txBox="1"/>
          <p:nvPr/>
        </p:nvSpPr>
        <p:spPr>
          <a:xfrm>
            <a:off x="366293" y="-53053"/>
            <a:ext cx="677100" cy="5258633"/>
          </a:xfrm>
          <a:prstGeom prst="rect">
            <a:avLst/>
          </a:prstGeom>
          <a:noFill/>
        </p:spPr>
        <p:txBody>
          <a:bodyPr vert="eaVert" wrap="square" lIns="91436" tIns="45718" rIns="91436" bIns="45718" rtlCol="0">
            <a:spAutoFit/>
          </a:bodyPr>
          <a:lstStyle/>
          <a:p>
            <a:pPr algn="ctr"/>
            <a:r>
              <a:rPr lang="en-US" altLang="zh-CN" sz="3200" dirty="0">
                <a:solidFill>
                  <a:schemeClr val="bg1"/>
                </a:solidFill>
                <a:latin typeface="微软雅黑" panose="020B0503020204020204" pitchFamily="34" charset="-122"/>
              </a:rPr>
              <a:t>RESEARCH METHODS</a:t>
            </a:r>
          </a:p>
        </p:txBody>
      </p:sp>
      <p:sp>
        <p:nvSpPr>
          <p:cNvPr id="73" name="圆角矩形 72"/>
          <p:cNvSpPr/>
          <p:nvPr/>
        </p:nvSpPr>
        <p:spPr>
          <a:xfrm rot="10800000" flipV="1">
            <a:off x="5796313" y="1705945"/>
            <a:ext cx="484287" cy="49111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74" name="圆角矩形 73"/>
          <p:cNvSpPr/>
          <p:nvPr/>
        </p:nvSpPr>
        <p:spPr>
          <a:xfrm rot="10800000" flipV="1">
            <a:off x="6521811" y="2576264"/>
            <a:ext cx="484287" cy="491115"/>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76" name="圆角矩形 75"/>
          <p:cNvSpPr/>
          <p:nvPr/>
        </p:nvSpPr>
        <p:spPr>
          <a:xfrm rot="10800000" flipV="1">
            <a:off x="6521811" y="4291785"/>
            <a:ext cx="484287" cy="491115"/>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77" name="圆角矩形 76"/>
          <p:cNvSpPr/>
          <p:nvPr/>
        </p:nvSpPr>
        <p:spPr>
          <a:xfrm rot="10800000" flipV="1">
            <a:off x="5811934" y="3348410"/>
            <a:ext cx="484287" cy="49111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87" name="文本框 86"/>
          <p:cNvSpPr txBox="1"/>
          <p:nvPr/>
        </p:nvSpPr>
        <p:spPr>
          <a:xfrm>
            <a:off x="4195969" y="2003653"/>
            <a:ext cx="1042265" cy="400105"/>
          </a:xfrm>
          <a:prstGeom prst="rect">
            <a:avLst/>
          </a:prstGeom>
          <a:noFill/>
        </p:spPr>
        <p:txBody>
          <a:bodyPr wrap="none" lIns="91436" tIns="45718" rIns="91436" bIns="45718" rtlCol="0">
            <a:spAutoFit/>
          </a:bodyPr>
          <a:lstStyle/>
          <a:p>
            <a:r>
              <a:rPr lang="en-US" altLang="zh-CN" sz="2000" dirty="0" smtClean="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SRCNN</a:t>
            </a:r>
            <a:endParaRPr lang="zh-CN" altLang="en-US" sz="20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0" name="文本框 89"/>
          <p:cNvSpPr txBox="1"/>
          <p:nvPr/>
        </p:nvSpPr>
        <p:spPr>
          <a:xfrm>
            <a:off x="7518442" y="4699888"/>
            <a:ext cx="1056691" cy="400105"/>
          </a:xfrm>
          <a:prstGeom prst="rect">
            <a:avLst/>
          </a:prstGeom>
          <a:noFill/>
        </p:spPr>
        <p:txBody>
          <a:bodyPr wrap="none" lIns="91436" tIns="45718" rIns="91436" bIns="45718" rtlCol="0">
            <a:spAutoFit/>
          </a:bodyPr>
          <a:lstStyle/>
          <a:p>
            <a:r>
              <a:rPr lang="en-US" altLang="zh-CN" sz="2000" dirty="0" smtClean="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SRGAN</a:t>
            </a:r>
            <a:endParaRPr lang="zh-CN" altLang="en-US" sz="20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1" name="文本框 90"/>
          <p:cNvSpPr txBox="1"/>
          <p:nvPr/>
        </p:nvSpPr>
        <p:spPr>
          <a:xfrm>
            <a:off x="4095091" y="3634542"/>
            <a:ext cx="1184932" cy="707882"/>
          </a:xfrm>
          <a:prstGeom prst="rect">
            <a:avLst/>
          </a:prstGeom>
          <a:noFill/>
        </p:spPr>
        <p:txBody>
          <a:bodyPr wrap="none" lIns="91436" tIns="45718" rIns="91436" bIns="45718" rtlCol="0">
            <a:spAutoFit/>
          </a:bodyPr>
          <a:lstStyle/>
          <a:p>
            <a:r>
              <a:rPr lang="en-US" altLang="zh-CN" sz="2000" dirty="0" smtClean="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FSRCNN</a:t>
            </a:r>
            <a:endParaRPr lang="en-US" altLang="zh-CN" sz="20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000" dirty="0" smtClean="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VDSR</a:t>
            </a:r>
            <a:endParaRPr lang="zh-CN" altLang="en-US" sz="20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4" name="矩形 103"/>
          <p:cNvSpPr/>
          <p:nvPr/>
        </p:nvSpPr>
        <p:spPr>
          <a:xfrm>
            <a:off x="3991236" y="1552492"/>
            <a:ext cx="1415764" cy="461661"/>
          </a:xfrm>
          <a:prstGeom prst="rect">
            <a:avLst/>
          </a:prstGeom>
        </p:spPr>
        <p:txBody>
          <a:bodyPr wrap="none" lIns="91436" tIns="45718" rIns="91436" bIns="45718">
            <a:spAutoFit/>
          </a:bodyPr>
          <a:lstStyle/>
          <a:p>
            <a:pPr algn="ctr"/>
            <a:r>
              <a:rPr lang="zh-CN" altLang="en-US" sz="2400" b="1" dirty="0" smtClean="0">
                <a:latin typeface="微软雅黑" panose="020B0503020204020204" pitchFamily="34" charset="-122"/>
                <a:ea typeface="微软雅黑" panose="020B0503020204020204" pitchFamily="34" charset="-122"/>
              </a:rPr>
              <a:t>基本模型</a:t>
            </a:r>
            <a:endParaRPr lang="en-US" altLang="zh-CN" sz="2400" b="1" dirty="0">
              <a:latin typeface="微软雅黑" panose="020B0503020204020204" pitchFamily="34" charset="-122"/>
              <a:ea typeface="微软雅黑" panose="020B0503020204020204" pitchFamily="34" charset="-122"/>
            </a:endParaRPr>
          </a:p>
        </p:txBody>
      </p:sp>
      <p:sp>
        <p:nvSpPr>
          <p:cNvPr id="107" name="矩形 106"/>
          <p:cNvSpPr/>
          <p:nvPr/>
        </p:nvSpPr>
        <p:spPr>
          <a:xfrm>
            <a:off x="7330517" y="2172927"/>
            <a:ext cx="1415764" cy="461661"/>
          </a:xfrm>
          <a:prstGeom prst="rect">
            <a:avLst/>
          </a:prstGeom>
        </p:spPr>
        <p:txBody>
          <a:bodyPr wrap="none" lIns="91436" tIns="45718" rIns="91436" bIns="45718">
            <a:spAutoFit/>
          </a:bodyPr>
          <a:lstStyle/>
          <a:p>
            <a:pPr algn="ctr"/>
            <a:r>
              <a:rPr lang="zh-CN" altLang="en-US" sz="2400" b="1" dirty="0" smtClean="0">
                <a:latin typeface="微软雅黑" panose="020B0503020204020204" pitchFamily="34" charset="-122"/>
                <a:ea typeface="微软雅黑" panose="020B0503020204020204" pitchFamily="34" charset="-122"/>
              </a:rPr>
              <a:t>内容损失</a:t>
            </a:r>
            <a:endParaRPr lang="en-US" altLang="zh-CN" sz="2400" b="1" dirty="0">
              <a:latin typeface="微软雅黑" panose="020B0503020204020204" pitchFamily="34" charset="-122"/>
              <a:ea typeface="微软雅黑" panose="020B0503020204020204" pitchFamily="34" charset="-122"/>
            </a:endParaRPr>
          </a:p>
        </p:txBody>
      </p:sp>
      <p:grpSp>
        <p:nvGrpSpPr>
          <p:cNvPr id="3" name="组 2"/>
          <p:cNvGrpSpPr/>
          <p:nvPr/>
        </p:nvGrpSpPr>
        <p:grpSpPr>
          <a:xfrm>
            <a:off x="11454106" y="252857"/>
            <a:ext cx="737892" cy="484288"/>
            <a:chOff x="11454105" y="252856"/>
            <a:chExt cx="737892" cy="484288"/>
          </a:xfrm>
        </p:grpSpPr>
        <p:grpSp>
          <p:nvGrpSpPr>
            <p:cNvPr id="2" name="组 1"/>
            <p:cNvGrpSpPr/>
            <p:nvPr/>
          </p:nvGrpSpPr>
          <p:grpSpPr>
            <a:xfrm>
              <a:off x="12039604" y="252856"/>
              <a:ext cx="152393" cy="484287"/>
              <a:chOff x="12039604" y="252856"/>
              <a:chExt cx="152393" cy="484287"/>
            </a:xfrm>
          </p:grpSpPr>
          <p:sp>
            <p:nvSpPr>
              <p:cNvPr id="96" name="圆角矩形 95"/>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圆角矩形 96"/>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圆角矩形 97"/>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圆角矩形 98"/>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圆角矩形 9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0" name="组合 99"/>
            <p:cNvGrpSpPr/>
            <p:nvPr/>
          </p:nvGrpSpPr>
          <p:grpSpPr>
            <a:xfrm>
              <a:off x="11454105" y="252857"/>
              <a:ext cx="491115" cy="484287"/>
              <a:chOff x="1528923" y="220268"/>
              <a:chExt cx="1284096" cy="1266241"/>
            </a:xfrm>
          </p:grpSpPr>
          <p:sp>
            <p:nvSpPr>
              <p:cNvPr id="101" name="圆角矩形 100"/>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39" name="矩形 38"/>
          <p:cNvSpPr/>
          <p:nvPr/>
        </p:nvSpPr>
        <p:spPr>
          <a:xfrm>
            <a:off x="7207868" y="4111594"/>
            <a:ext cx="2031318" cy="461661"/>
          </a:xfrm>
          <a:prstGeom prst="rect">
            <a:avLst/>
          </a:prstGeom>
        </p:spPr>
        <p:txBody>
          <a:bodyPr wrap="none" lIns="91436" tIns="45718" rIns="91436" bIns="45718">
            <a:spAutoFit/>
          </a:bodyPr>
          <a:lstStyle/>
          <a:p>
            <a:pPr algn="ctr"/>
            <a:r>
              <a:rPr lang="zh-CN" altLang="en-US" sz="2400" b="1" dirty="0" smtClean="0">
                <a:latin typeface="微软雅黑" panose="020B0503020204020204" pitchFamily="34" charset="-122"/>
                <a:ea typeface="微软雅黑" panose="020B0503020204020204" pitchFamily="34" charset="-122"/>
              </a:rPr>
              <a:t>对抗神经网络</a:t>
            </a:r>
            <a:endParaRPr lang="en-US" altLang="zh-CN" sz="2400" b="1" dirty="0">
              <a:latin typeface="微软雅黑" panose="020B0503020204020204" pitchFamily="34" charset="-122"/>
              <a:ea typeface="微软雅黑" panose="020B0503020204020204" pitchFamily="34" charset="-122"/>
            </a:endParaRPr>
          </a:p>
        </p:txBody>
      </p:sp>
      <p:sp>
        <p:nvSpPr>
          <p:cNvPr id="34" name="矩形 33"/>
          <p:cNvSpPr/>
          <p:nvPr/>
        </p:nvSpPr>
        <p:spPr>
          <a:xfrm>
            <a:off x="4017569" y="3136569"/>
            <a:ext cx="1415764" cy="461661"/>
          </a:xfrm>
          <a:prstGeom prst="rect">
            <a:avLst/>
          </a:prstGeom>
        </p:spPr>
        <p:txBody>
          <a:bodyPr wrap="none" lIns="91436" tIns="45718" rIns="91436" bIns="45718">
            <a:spAutoFit/>
          </a:bodyPr>
          <a:lstStyle/>
          <a:p>
            <a:pPr algn="ctr"/>
            <a:r>
              <a:rPr lang="zh-CN" altLang="en-US" sz="2400" b="1" dirty="0" smtClean="0">
                <a:latin typeface="微软雅黑" panose="020B0503020204020204" pitchFamily="34" charset="-122"/>
                <a:ea typeface="微软雅黑" panose="020B0503020204020204" pitchFamily="34" charset="-122"/>
              </a:rPr>
              <a:t>结构探索</a:t>
            </a:r>
            <a:endParaRPr lang="en-US" altLang="zh-CN" sz="2400" b="1" dirty="0">
              <a:latin typeface="微软雅黑" panose="020B0503020204020204" pitchFamily="34" charset="-122"/>
              <a:ea typeface="微软雅黑" panose="020B0503020204020204" pitchFamily="34" charset="-122"/>
            </a:endParaRPr>
          </a:p>
        </p:txBody>
      </p:sp>
      <p:sp>
        <p:nvSpPr>
          <p:cNvPr id="35" name="文本框 34"/>
          <p:cNvSpPr txBox="1"/>
          <p:nvPr/>
        </p:nvSpPr>
        <p:spPr>
          <a:xfrm>
            <a:off x="7225721" y="2710039"/>
            <a:ext cx="1813309" cy="400105"/>
          </a:xfrm>
          <a:prstGeom prst="rect">
            <a:avLst/>
          </a:prstGeom>
          <a:noFill/>
        </p:spPr>
        <p:txBody>
          <a:bodyPr wrap="none" lIns="91436" tIns="45718" rIns="91436" bIns="45718" rtlCol="0">
            <a:spAutoFit/>
          </a:bodyPr>
          <a:lstStyle/>
          <a:p>
            <a:r>
              <a:rPr lang="en-US" altLang="zh-CN" sz="2000" dirty="0">
                <a:solidFill>
                  <a:schemeClr val="tx1">
                    <a:lumMod val="65000"/>
                    <a:lumOff val="35000"/>
                  </a:schemeClr>
                </a:solidFill>
                <a:latin typeface="Times New Roman" panose="02020603050405020304" pitchFamily="18" charset="0"/>
                <a:cs typeface="Times New Roman" panose="02020603050405020304" pitchFamily="18" charset="0"/>
              </a:rPr>
              <a:t>Perceptual Loss</a:t>
            </a:r>
            <a:endParaRPr lang="zh-CN" altLang="en-US" sz="20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2438398" y="240048"/>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4" name="圆角矩形 53"/>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55" name="文本框 54"/>
          <p:cNvSpPr txBox="1"/>
          <p:nvPr/>
        </p:nvSpPr>
        <p:spPr>
          <a:xfrm>
            <a:off x="647718" y="267581"/>
            <a:ext cx="1723541" cy="461661"/>
          </a:xfrm>
          <a:prstGeom prst="rect">
            <a:avLst/>
          </a:prstGeom>
          <a:noFill/>
        </p:spPr>
        <p:txBody>
          <a:bodyPr wrap="none" lIns="91436" tIns="45718" rIns="91436" bIns="45718" rtlCol="0">
            <a:spAutoFit/>
          </a:bodyPr>
          <a:lstStyle/>
          <a:p>
            <a:r>
              <a:rPr lang="zh-CN" altLang="en-US" sz="2400" spc="600" dirty="0" smtClean="0">
                <a:solidFill>
                  <a:schemeClr val="tx2"/>
                </a:solidFill>
                <a:latin typeface="微软雅黑" panose="020B0503020204020204" pitchFamily="34" charset="-122"/>
                <a:ea typeface="微软雅黑" panose="020B0503020204020204" pitchFamily="34" charset="-122"/>
              </a:rPr>
              <a:t>研究</a:t>
            </a:r>
            <a:r>
              <a:rPr lang="zh-CN" altLang="en-US" sz="2400" spc="600" dirty="0">
                <a:solidFill>
                  <a:schemeClr val="tx2"/>
                </a:solidFill>
                <a:latin typeface="微软雅黑" panose="020B0503020204020204" pitchFamily="34" charset="-122"/>
                <a:ea typeface="微软雅黑" panose="020B0503020204020204" pitchFamily="34" charset="-122"/>
              </a:rPr>
              <a:t>方法</a:t>
            </a:r>
          </a:p>
        </p:txBody>
      </p:sp>
      <p:sp>
        <p:nvSpPr>
          <p:cNvPr id="56" name="矩形 55"/>
          <p:cNvSpPr/>
          <p:nvPr/>
        </p:nvSpPr>
        <p:spPr>
          <a:xfrm>
            <a:off x="2764860" y="324999"/>
            <a:ext cx="2875716" cy="384717"/>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a:t>
            </a:r>
            <a:r>
              <a:rPr lang="en-US" altLang="zh-CN" dirty="0" smtClean="0">
                <a:solidFill>
                  <a:schemeClr val="bg1"/>
                </a:solidFill>
                <a:latin typeface="微软雅黑" panose="020B0503020204020204" pitchFamily="34" charset="-122"/>
                <a:ea typeface="微软雅黑" panose="020B0503020204020204" pitchFamily="34" charset="-122"/>
              </a:rPr>
              <a:t>METHODSS</a:t>
            </a:r>
            <a:endParaRPr lang="en-US" altLang="zh-CN" dirty="0">
              <a:solidFill>
                <a:schemeClr val="bg1"/>
              </a:solidFill>
              <a:latin typeface="微软雅黑" panose="020B0503020204020204" pitchFamily="34" charset="-122"/>
              <a:ea typeface="微软雅黑" panose="020B0503020204020204" pitchFamily="34" charset="-122"/>
            </a:endParaRPr>
          </a:p>
        </p:txBody>
      </p:sp>
      <p:grpSp>
        <p:nvGrpSpPr>
          <p:cNvPr id="57" name="组 56"/>
          <p:cNvGrpSpPr/>
          <p:nvPr/>
        </p:nvGrpSpPr>
        <p:grpSpPr>
          <a:xfrm>
            <a:off x="9294972" y="252857"/>
            <a:ext cx="2897026" cy="484288"/>
            <a:chOff x="9294971" y="252856"/>
            <a:chExt cx="2897026" cy="484288"/>
          </a:xfrm>
        </p:grpSpPr>
        <p:grpSp>
          <p:nvGrpSpPr>
            <p:cNvPr id="58" name="组 57"/>
            <p:cNvGrpSpPr/>
            <p:nvPr/>
          </p:nvGrpSpPr>
          <p:grpSpPr>
            <a:xfrm>
              <a:off x="11454105" y="252856"/>
              <a:ext cx="737892" cy="484288"/>
              <a:chOff x="11454105" y="252856"/>
              <a:chExt cx="737892" cy="484288"/>
            </a:xfrm>
          </p:grpSpPr>
          <p:grpSp>
            <p:nvGrpSpPr>
              <p:cNvPr id="60" name="组 59"/>
              <p:cNvGrpSpPr/>
              <p:nvPr/>
            </p:nvGrpSpPr>
            <p:grpSpPr>
              <a:xfrm>
                <a:off x="12039604" y="252856"/>
                <a:ext cx="152393" cy="484287"/>
                <a:chOff x="12039604" y="252856"/>
                <a:chExt cx="152393" cy="484287"/>
              </a:xfrm>
            </p:grpSpPr>
            <p:sp>
              <p:nvSpPr>
                <p:cNvPr id="64" name="圆角矩形 6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圆角矩形 6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圆角矩形 65"/>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圆角矩形 66"/>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99"/>
              <p:cNvGrpSpPr/>
              <p:nvPr/>
            </p:nvGrpSpPr>
            <p:grpSpPr>
              <a:xfrm>
                <a:off x="11454105" y="252857"/>
                <a:ext cx="491115" cy="484287"/>
                <a:chOff x="1528923" y="220268"/>
                <a:chExt cx="1284096" cy="1266241"/>
              </a:xfrm>
            </p:grpSpPr>
            <p:sp>
              <p:nvSpPr>
                <p:cNvPr id="62" name="圆角矩形 6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59" name="文本框 58"/>
            <p:cNvSpPr txBox="1"/>
            <p:nvPr/>
          </p:nvSpPr>
          <p:spPr>
            <a:xfrm>
              <a:off x="9294971" y="328354"/>
              <a:ext cx="2170011" cy="323163"/>
            </a:xfrm>
            <a:prstGeom prst="rect">
              <a:avLst/>
            </a:prstGeom>
            <a:noFill/>
          </p:spPr>
          <p:txBody>
            <a:bodyPr wrap="square" lIns="91438" tIns="45719" rIns="91438" bIns="45719" rtlCol="0">
              <a:spAutoFit/>
            </a:bodyPr>
            <a:lstStyle/>
            <a:p>
              <a:pPr algn="r"/>
              <a:r>
                <a:rPr lang="zh-CN" altLang="en-US" sz="1500" dirty="0" smtClean="0">
                  <a:solidFill>
                    <a:schemeClr val="tx1">
                      <a:lumMod val="50000"/>
                      <a:lumOff val="50000"/>
                    </a:schemeClr>
                  </a:solidFill>
                  <a:latin typeface="微软雅黑" panose="020B0503020204020204" pitchFamily="34" charset="-122"/>
                  <a:ea typeface="微软雅黑" panose="020B0503020204020204" pitchFamily="34" charset="-122"/>
                </a:rPr>
                <a:t>中国石油大学</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sp>
        <p:nvSpPr>
          <p:cNvPr id="2" name="文本框 1"/>
          <p:cNvSpPr txBox="1"/>
          <p:nvPr/>
        </p:nvSpPr>
        <p:spPr>
          <a:xfrm>
            <a:off x="7148563" y="324996"/>
            <a:ext cx="1066842" cy="384721"/>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SRCNN</a:t>
            </a:r>
            <a:endParaRPr lang="zh-CN" altLang="en-US" dirty="0">
              <a:latin typeface="Times New Roman" panose="02020603050405020304" pitchFamily="18" charset="0"/>
              <a:cs typeface="Times New Roman" panose="02020603050405020304" pitchFamily="18" charset="0"/>
            </a:endParaRPr>
          </a:p>
        </p:txBody>
      </p:sp>
      <p:sp>
        <p:nvSpPr>
          <p:cNvPr id="14" name="文本框 13"/>
          <p:cNvSpPr txBox="1"/>
          <p:nvPr/>
        </p:nvSpPr>
        <p:spPr>
          <a:xfrm>
            <a:off x="1323104" y="5901194"/>
            <a:ext cx="9403665" cy="677108"/>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Image Super-Resolution Using Deep Convolutional Networks, Chao Dong, Chen Change Loy</a:t>
            </a:r>
            <a:r>
              <a:rPr lang="en-US" altLang="zh-CN" dirty="0" smtClean="0">
                <a:latin typeface="Times New Roman" panose="02020603050405020304" pitchFamily="18" charset="0"/>
                <a:cs typeface="Times New Roman" panose="02020603050405020304" pitchFamily="18" charset="0"/>
              </a:rPr>
              <a:t>,</a:t>
            </a:r>
          </a:p>
          <a:p>
            <a:r>
              <a:rPr lang="en-US" altLang="zh-CN" dirty="0" err="1" smtClean="0">
                <a:latin typeface="Times New Roman" panose="02020603050405020304" pitchFamily="18" charset="0"/>
                <a:cs typeface="Times New Roman" panose="02020603050405020304" pitchFamily="18" charset="0"/>
              </a:rPr>
              <a:t>Kaiming</a:t>
            </a:r>
            <a:r>
              <a:rPr lang="en-US" altLang="zh-CN" dirty="0" smtClean="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He, </a:t>
            </a:r>
            <a:r>
              <a:rPr lang="en-US" altLang="zh-CN" dirty="0" err="1">
                <a:latin typeface="Times New Roman" panose="02020603050405020304" pitchFamily="18" charset="0"/>
                <a:cs typeface="Times New Roman" panose="02020603050405020304" pitchFamily="18" charset="0"/>
              </a:rPr>
              <a:t>Xiaoou</a:t>
            </a:r>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Tang, ECCV, in 2014 </a:t>
            </a:r>
            <a:endParaRPr lang="zh-CN" altLang="en-US" dirty="0">
              <a:latin typeface="Times New Roman" panose="02020603050405020304" pitchFamily="18" charset="0"/>
              <a:cs typeface="Times New Roman" panose="02020603050405020304" pitchFamily="18" charset="0"/>
            </a:endParaRPr>
          </a:p>
        </p:txBody>
      </p:sp>
      <p:pic>
        <p:nvPicPr>
          <p:cNvPr id="16" name="图片 15"/>
          <p:cNvPicPr>
            <a:picLocks noChangeAspect="1"/>
          </p:cNvPicPr>
          <p:nvPr/>
        </p:nvPicPr>
        <p:blipFill>
          <a:blip r:embed="rId3"/>
          <a:stretch>
            <a:fillRect/>
          </a:stretch>
        </p:blipFill>
        <p:spPr>
          <a:xfrm>
            <a:off x="1681162" y="1922462"/>
            <a:ext cx="8448675" cy="2962275"/>
          </a:xfrm>
          <a:prstGeom prst="rect">
            <a:avLst/>
          </a:prstGeom>
        </p:spPr>
      </p:pic>
    </p:spTree>
    <p:extLst>
      <p:ext uri="{BB962C8B-B14F-4D97-AF65-F5344CB8AC3E}">
        <p14:creationId xmlns:p14="http://schemas.microsoft.com/office/powerpoint/2010/main" val="88558233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2438403"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4" name="圆角矩形 53"/>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55" name="文本框 54"/>
          <p:cNvSpPr txBox="1"/>
          <p:nvPr/>
        </p:nvSpPr>
        <p:spPr>
          <a:xfrm>
            <a:off x="647718" y="267581"/>
            <a:ext cx="1723541" cy="461661"/>
          </a:xfrm>
          <a:prstGeom prst="rect">
            <a:avLst/>
          </a:prstGeom>
          <a:noFill/>
        </p:spPr>
        <p:txBody>
          <a:bodyPr wrap="none" lIns="91436" tIns="45718" rIns="91436" bIns="45718" rtlCol="0">
            <a:spAutoFit/>
          </a:bodyPr>
          <a:lstStyle/>
          <a:p>
            <a:r>
              <a:rPr lang="zh-CN" altLang="en-US" sz="2400" spc="600" dirty="0" smtClean="0">
                <a:solidFill>
                  <a:schemeClr val="tx2"/>
                </a:solidFill>
                <a:latin typeface="微软雅黑" panose="020B0503020204020204" pitchFamily="34" charset="-122"/>
                <a:ea typeface="微软雅黑" panose="020B0503020204020204" pitchFamily="34" charset="-122"/>
              </a:rPr>
              <a:t>研究</a:t>
            </a:r>
            <a:r>
              <a:rPr lang="zh-CN" altLang="en-US" sz="2400" spc="600" dirty="0">
                <a:solidFill>
                  <a:schemeClr val="tx2"/>
                </a:solidFill>
                <a:latin typeface="微软雅黑" panose="020B0503020204020204" pitchFamily="34" charset="-122"/>
                <a:ea typeface="微软雅黑" panose="020B0503020204020204" pitchFamily="34" charset="-122"/>
              </a:rPr>
              <a:t>方法</a:t>
            </a:r>
          </a:p>
        </p:txBody>
      </p:sp>
      <p:sp>
        <p:nvSpPr>
          <p:cNvPr id="56" name="矩形 55"/>
          <p:cNvSpPr/>
          <p:nvPr/>
        </p:nvSpPr>
        <p:spPr>
          <a:xfrm>
            <a:off x="2835393" y="324999"/>
            <a:ext cx="2734650" cy="384717"/>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a:t>
            </a:r>
            <a:r>
              <a:rPr lang="en-US" altLang="zh-CN" dirty="0" smtClean="0">
                <a:solidFill>
                  <a:schemeClr val="bg1"/>
                </a:solidFill>
                <a:latin typeface="微软雅黑" panose="020B0503020204020204" pitchFamily="34" charset="-122"/>
                <a:ea typeface="微软雅黑" panose="020B0503020204020204" pitchFamily="34" charset="-122"/>
              </a:rPr>
              <a:t>METHODS</a:t>
            </a:r>
            <a:endParaRPr lang="en-US" altLang="zh-CN" dirty="0">
              <a:solidFill>
                <a:schemeClr val="bg1"/>
              </a:solidFill>
              <a:latin typeface="微软雅黑" panose="020B0503020204020204" pitchFamily="34" charset="-122"/>
              <a:ea typeface="微软雅黑" panose="020B0503020204020204" pitchFamily="34" charset="-122"/>
            </a:endParaRPr>
          </a:p>
        </p:txBody>
      </p:sp>
      <p:grpSp>
        <p:nvGrpSpPr>
          <p:cNvPr id="57" name="组 56"/>
          <p:cNvGrpSpPr/>
          <p:nvPr/>
        </p:nvGrpSpPr>
        <p:grpSpPr>
          <a:xfrm>
            <a:off x="9284090" y="252857"/>
            <a:ext cx="2907908" cy="484288"/>
            <a:chOff x="9284089" y="252856"/>
            <a:chExt cx="2907908" cy="484288"/>
          </a:xfrm>
        </p:grpSpPr>
        <p:grpSp>
          <p:nvGrpSpPr>
            <p:cNvPr id="58" name="组 57"/>
            <p:cNvGrpSpPr/>
            <p:nvPr/>
          </p:nvGrpSpPr>
          <p:grpSpPr>
            <a:xfrm>
              <a:off x="11454105" y="252856"/>
              <a:ext cx="737892" cy="484288"/>
              <a:chOff x="11454105" y="252856"/>
              <a:chExt cx="737892" cy="484288"/>
            </a:xfrm>
          </p:grpSpPr>
          <p:grpSp>
            <p:nvGrpSpPr>
              <p:cNvPr id="60" name="组 59"/>
              <p:cNvGrpSpPr/>
              <p:nvPr/>
            </p:nvGrpSpPr>
            <p:grpSpPr>
              <a:xfrm>
                <a:off x="12039604" y="252856"/>
                <a:ext cx="152393" cy="484287"/>
                <a:chOff x="12039604" y="252856"/>
                <a:chExt cx="152393" cy="484287"/>
              </a:xfrm>
            </p:grpSpPr>
            <p:sp>
              <p:nvSpPr>
                <p:cNvPr id="64" name="圆角矩形 6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圆角矩形 6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圆角矩形 65"/>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圆角矩形 66"/>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99"/>
              <p:cNvGrpSpPr/>
              <p:nvPr/>
            </p:nvGrpSpPr>
            <p:grpSpPr>
              <a:xfrm>
                <a:off x="11454105" y="252857"/>
                <a:ext cx="491115" cy="484287"/>
                <a:chOff x="1528923" y="220268"/>
                <a:chExt cx="1284096" cy="1266241"/>
              </a:xfrm>
            </p:grpSpPr>
            <p:sp>
              <p:nvSpPr>
                <p:cNvPr id="62" name="圆角矩形 6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59" name="文本框 58"/>
            <p:cNvSpPr txBox="1"/>
            <p:nvPr/>
          </p:nvSpPr>
          <p:spPr>
            <a:xfrm>
              <a:off x="9284089" y="339048"/>
              <a:ext cx="2170011" cy="323163"/>
            </a:xfrm>
            <a:prstGeom prst="rect">
              <a:avLst/>
            </a:prstGeom>
            <a:noFill/>
          </p:spPr>
          <p:txBody>
            <a:bodyPr wrap="square" lIns="91438" tIns="45719" rIns="91438" bIns="45719" rtlCol="0">
              <a:spAutoFit/>
            </a:bodyPr>
            <a:lstStyle/>
            <a:p>
              <a:pPr algn="r"/>
              <a:r>
                <a:rPr lang="zh-CN" altLang="en-US" sz="1500" dirty="0" smtClean="0">
                  <a:solidFill>
                    <a:schemeClr val="tx1">
                      <a:lumMod val="50000"/>
                      <a:lumOff val="50000"/>
                    </a:schemeClr>
                  </a:solidFill>
                  <a:latin typeface="微软雅黑" panose="020B0503020204020204" pitchFamily="34" charset="-122"/>
                  <a:ea typeface="微软雅黑" panose="020B0503020204020204" pitchFamily="34" charset="-122"/>
                </a:rPr>
                <a:t>中国石油大学</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sp>
        <p:nvSpPr>
          <p:cNvPr id="2" name="文本框 1"/>
          <p:cNvSpPr txBox="1"/>
          <p:nvPr/>
        </p:nvSpPr>
        <p:spPr>
          <a:xfrm>
            <a:off x="647718" y="1262130"/>
            <a:ext cx="1281120" cy="384721"/>
          </a:xfrm>
          <a:prstGeom prst="rect">
            <a:avLst/>
          </a:prstGeom>
          <a:noFill/>
        </p:spPr>
        <p:txBody>
          <a:bodyPr wrap="none" rtlCol="0">
            <a:spAutoFit/>
          </a:bodyPr>
          <a:lstStyle/>
          <a:p>
            <a:r>
              <a:rPr lang="zh-CN" altLang="en-US" dirty="0" smtClean="0">
                <a:latin typeface="宋体" panose="02010600030101010101" pitchFamily="2" charset="-122"/>
                <a:ea typeface="宋体" panose="02010600030101010101" pitchFamily="2" charset="-122"/>
                <a:cs typeface="Times New Roman" panose="02020603050405020304" pitchFamily="18" charset="0"/>
              </a:rPr>
              <a:t>损失函数</a:t>
            </a:r>
            <a:r>
              <a:rPr lang="en-US" altLang="zh-CN" dirty="0" smtClean="0">
                <a:latin typeface="宋体" panose="02010600030101010101" pitchFamily="2" charset="-122"/>
                <a:ea typeface="宋体" panose="02010600030101010101" pitchFamily="2" charset="-122"/>
                <a:cs typeface="Times New Roman" panose="02020603050405020304" pitchFamily="18" charset="0"/>
              </a:rPr>
              <a:t>?</a:t>
            </a:r>
            <a:endParaRPr lang="zh-CN" altLang="en-US" dirty="0">
              <a:latin typeface="宋体" panose="02010600030101010101" pitchFamily="2" charset="-122"/>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2016" y="1923016"/>
            <a:ext cx="1871729" cy="1871729"/>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2361" y="1923015"/>
            <a:ext cx="1871729" cy="1871729"/>
          </a:xfrm>
          <a:prstGeom prst="rect">
            <a:avLst/>
          </a:prstGeom>
        </p:spPr>
      </p:pic>
      <p:sp>
        <p:nvSpPr>
          <p:cNvPr id="5" name="文本框 4"/>
          <p:cNvSpPr txBox="1"/>
          <p:nvPr/>
        </p:nvSpPr>
        <p:spPr>
          <a:xfrm>
            <a:off x="3430316" y="4031342"/>
            <a:ext cx="2065565" cy="384721"/>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Generated image Y</a:t>
            </a:r>
            <a:endParaRPr lang="zh-CN" altLang="en-US"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7152636" y="4047925"/>
            <a:ext cx="2391178" cy="384721"/>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Ground truth image X</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本框 6"/>
              <p:cNvSpPr txBox="1"/>
              <p:nvPr/>
            </p:nvSpPr>
            <p:spPr>
              <a:xfrm>
                <a:off x="4688580" y="4817625"/>
                <a:ext cx="3083857" cy="8222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𝐿</m:t>
                      </m:r>
                      <m:d>
                        <m:dPr>
                          <m:ctrlPr>
                            <a:rPr lang="en-US" altLang="zh-CN" b="0" i="1" smtClean="0">
                              <a:latin typeface="Cambria Math" panose="02040503050406030204" pitchFamily="18" charset="0"/>
                            </a:rPr>
                          </m:ctrlPr>
                        </m:dPr>
                        <m:e>
                          <m:r>
                            <a:rPr lang="zh-CN" altLang="en-US" b="0" i="1" smtClean="0">
                              <a:latin typeface="Cambria Math" panose="02040503050406030204" pitchFamily="18" charset="0"/>
                            </a:rPr>
                            <m:t>𝜃</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𝑁</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𝜃</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𝑖</m:t>
                                      </m:r>
                                    </m:sub>
                                  </m:sSub>
                                </m:e>
                              </m:d>
                            </m:e>
                            <m:sup>
                              <m:r>
                                <a:rPr lang="en-US" altLang="zh-CN" b="0" i="1" smtClean="0">
                                  <a:latin typeface="Cambria Math" panose="02040503050406030204" pitchFamily="18" charset="0"/>
                                </a:rPr>
                                <m:t>2</m:t>
                              </m:r>
                            </m:sup>
                          </m:sSup>
                        </m:e>
                      </m:nary>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4688580" y="4817625"/>
                <a:ext cx="3083857" cy="822276"/>
              </a:xfrm>
              <a:prstGeom prst="rect">
                <a:avLst/>
              </a:prstGeom>
              <a:blipFill rotWithShape="0">
                <a:blip r:embed="rId4"/>
                <a:stretch>
                  <a:fillRect/>
                </a:stretch>
              </a:blipFill>
            </p:spPr>
            <p:txBody>
              <a:bodyPr/>
              <a:lstStyle/>
              <a:p>
                <a:r>
                  <a:rPr lang="zh-CN" altLang="en-US">
                    <a:noFill/>
                  </a:rPr>
                  <a:t> </a:t>
                </a:r>
              </a:p>
            </p:txBody>
          </p:sp>
        </mc:Fallback>
      </mc:AlternateContent>
      <p:sp>
        <p:nvSpPr>
          <p:cNvPr id="9" name="下箭头 8"/>
          <p:cNvSpPr/>
          <p:nvPr/>
        </p:nvSpPr>
        <p:spPr>
          <a:xfrm>
            <a:off x="6004270" y="3658955"/>
            <a:ext cx="777187" cy="1129493"/>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 name="文本框 9"/>
          <p:cNvSpPr txBox="1"/>
          <p:nvPr/>
        </p:nvSpPr>
        <p:spPr>
          <a:xfrm>
            <a:off x="5591004" y="2858879"/>
            <a:ext cx="1466508" cy="677108"/>
          </a:xfrm>
          <a:prstGeom prst="rect">
            <a:avLst/>
          </a:prstGeom>
          <a:noFill/>
        </p:spPr>
        <p:txBody>
          <a:bodyPr wrap="square" rtlCol="0">
            <a:spAutoFit/>
          </a:bodyPr>
          <a:lstStyle/>
          <a:p>
            <a:pPr algn="ctr"/>
            <a:r>
              <a:rPr lang="en-US" altLang="zh-CN" dirty="0" smtClean="0">
                <a:latin typeface="Times New Roman" panose="02020603050405020304" pitchFamily="18" charset="0"/>
                <a:cs typeface="Times New Roman" panose="02020603050405020304" pitchFamily="18" charset="0"/>
              </a:rPr>
              <a:t>Mean square error</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矩形 10"/>
              <p:cNvSpPr/>
              <p:nvPr/>
            </p:nvSpPr>
            <p:spPr>
              <a:xfrm>
                <a:off x="3094851" y="5906732"/>
                <a:ext cx="5818837" cy="384721"/>
              </a:xfrm>
              <a:prstGeom prst="rect">
                <a:avLst/>
              </a:prstGeom>
            </p:spPr>
            <p:txBody>
              <a:bodyPr wrap="none">
                <a:spAutoFit/>
              </a:bodyPr>
              <a:lstStyle/>
              <a:p>
                <a:r>
                  <a:rPr lang="en-US" altLang="zh-CN" dirty="0" smtClean="0">
                    <a:latin typeface="Times New Roman" panose="02020603050405020304" pitchFamily="18" charset="0"/>
                    <a:cs typeface="Times New Roman" panose="02020603050405020304" pitchFamily="18" charset="0"/>
                  </a:rPr>
                  <a:t>The estimation of parameter </a:t>
                </a:r>
                <a14:m>
                  <m:oMath xmlns:m="http://schemas.openxmlformats.org/officeDocument/2006/math">
                    <m:r>
                      <a:rPr lang="zh-CN" altLang="en-US" i="1" smtClean="0">
                        <a:latin typeface="Cambria Math" panose="02040503050406030204" pitchFamily="18" charset="0"/>
                      </a:rPr>
                      <m:t>𝜃</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oMath>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3094851" y="5906732"/>
                <a:ext cx="5818837" cy="384721"/>
              </a:xfrm>
              <a:prstGeom prst="rect">
                <a:avLst/>
              </a:prstGeom>
              <a:blipFill rotWithShape="0">
                <a:blip r:embed="rId5"/>
                <a:stretch>
                  <a:fillRect l="-1048" t="-7937" b="-26984"/>
                </a:stretch>
              </a:blipFill>
            </p:spPr>
            <p:txBody>
              <a:bodyPr/>
              <a:lstStyle/>
              <a:p>
                <a:r>
                  <a:rPr lang="zh-CN" altLang="en-US">
                    <a:noFill/>
                  </a:rPr>
                  <a:t> </a:t>
                </a:r>
              </a:p>
            </p:txBody>
          </p:sp>
        </mc:Fallback>
      </mc:AlternateContent>
      <p:sp>
        <p:nvSpPr>
          <p:cNvPr id="30" name="文本框 29"/>
          <p:cNvSpPr txBox="1"/>
          <p:nvPr/>
        </p:nvSpPr>
        <p:spPr>
          <a:xfrm>
            <a:off x="6024937" y="324997"/>
            <a:ext cx="1066842" cy="384721"/>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SRCNN</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286184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animBg="1"/>
      <p:bldP spid="10" grpId="0"/>
      <p:bldP spid="11" grpId="0"/>
    </p:bldLst>
  </p:timing>
</p:sld>
</file>

<file path=ppt/theme/theme1.xml><?xml version="1.0" encoding="utf-8"?>
<a:theme xmlns:a="http://schemas.openxmlformats.org/drawingml/2006/main" name="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奥斯汀">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2337</TotalTime>
  <Words>1354</Words>
  <Application>Microsoft Office PowerPoint</Application>
  <PresentationFormat>宽屏</PresentationFormat>
  <Paragraphs>172</Paragraphs>
  <Slides>19</Slides>
  <Notes>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19</vt:i4>
      </vt:variant>
    </vt:vector>
  </HeadingPairs>
  <TitlesOfParts>
    <vt:vector size="29" baseType="lpstr">
      <vt:lpstr>华文宋体</vt:lpstr>
      <vt:lpstr>宋体</vt:lpstr>
      <vt:lpstr>微软雅黑</vt:lpstr>
      <vt:lpstr>Arial</vt:lpstr>
      <vt:lpstr>Calibri</vt:lpstr>
      <vt:lpstr>Cambria Math</vt:lpstr>
      <vt:lpstr>Century Gothic</vt:lpstr>
      <vt:lpstr>Segoe UI Semilight</vt:lpstr>
      <vt:lpstr>Times New Roman</vt:lpstr>
      <vt:lpstr>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1</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c:title>
  <dc:subject>1</dc:subject>
  <dc:creator>nihaoshuai</dc:creator>
  <dc:description>1</dc:description>
  <cp:lastModifiedBy>FuSichao</cp:lastModifiedBy>
  <cp:revision>128</cp:revision>
  <dcterms:created xsi:type="dcterms:W3CDTF">2015-04-07T16:28:00Z</dcterms:created>
  <dcterms:modified xsi:type="dcterms:W3CDTF">2019-06-01T10:57:41Z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